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38" r:id="rId2"/>
    <p:sldMasterId id="2147483743" r:id="rId3"/>
  </p:sldMasterIdLst>
  <p:notesMasterIdLst>
    <p:notesMasterId r:id="rId67"/>
  </p:notesMasterIdLst>
  <p:handoutMasterIdLst>
    <p:handoutMasterId r:id="rId68"/>
  </p:handoutMasterIdLst>
  <p:sldIdLst>
    <p:sldId id="357" r:id="rId4"/>
    <p:sldId id="415" r:id="rId5"/>
    <p:sldId id="424" r:id="rId6"/>
    <p:sldId id="440" r:id="rId7"/>
    <p:sldId id="423" r:id="rId8"/>
    <p:sldId id="416" r:id="rId9"/>
    <p:sldId id="425" r:id="rId10"/>
    <p:sldId id="427" r:id="rId11"/>
    <p:sldId id="426" r:id="rId12"/>
    <p:sldId id="422" r:id="rId13"/>
    <p:sldId id="433" r:id="rId14"/>
    <p:sldId id="436" r:id="rId15"/>
    <p:sldId id="467" r:id="rId16"/>
    <p:sldId id="468" r:id="rId17"/>
    <p:sldId id="469" r:id="rId18"/>
    <p:sldId id="470" r:id="rId19"/>
    <p:sldId id="437" r:id="rId20"/>
    <p:sldId id="428" r:id="rId21"/>
    <p:sldId id="489" r:id="rId22"/>
    <p:sldId id="490" r:id="rId23"/>
    <p:sldId id="491" r:id="rId24"/>
    <p:sldId id="492" r:id="rId25"/>
    <p:sldId id="497" r:id="rId26"/>
    <p:sldId id="496" r:id="rId27"/>
    <p:sldId id="498" r:id="rId28"/>
    <p:sldId id="494" r:id="rId29"/>
    <p:sldId id="419" r:id="rId30"/>
    <p:sldId id="438" r:id="rId31"/>
    <p:sldId id="434" r:id="rId32"/>
    <p:sldId id="435" r:id="rId33"/>
    <p:sldId id="472" r:id="rId34"/>
    <p:sldId id="439" r:id="rId35"/>
    <p:sldId id="466" r:id="rId36"/>
    <p:sldId id="361" r:id="rId37"/>
    <p:sldId id="441" r:id="rId38"/>
    <p:sldId id="473" r:id="rId39"/>
    <p:sldId id="442" r:id="rId40"/>
    <p:sldId id="444" r:id="rId41"/>
    <p:sldId id="446" r:id="rId42"/>
    <p:sldId id="474" r:id="rId43"/>
    <p:sldId id="480" r:id="rId44"/>
    <p:sldId id="481" r:id="rId45"/>
    <p:sldId id="482" r:id="rId46"/>
    <p:sldId id="484" r:id="rId47"/>
    <p:sldId id="485" r:id="rId48"/>
    <p:sldId id="486" r:id="rId49"/>
    <p:sldId id="449" r:id="rId50"/>
    <p:sldId id="451" r:id="rId51"/>
    <p:sldId id="453" r:id="rId52"/>
    <p:sldId id="454" r:id="rId53"/>
    <p:sldId id="455" r:id="rId54"/>
    <p:sldId id="457" r:id="rId55"/>
    <p:sldId id="458" r:id="rId56"/>
    <p:sldId id="459" r:id="rId57"/>
    <p:sldId id="464" r:id="rId58"/>
    <p:sldId id="475" r:id="rId59"/>
    <p:sldId id="471" r:id="rId60"/>
    <p:sldId id="476" r:id="rId61"/>
    <p:sldId id="477" r:id="rId62"/>
    <p:sldId id="479" r:id="rId63"/>
    <p:sldId id="499" r:id="rId64"/>
    <p:sldId id="478" r:id="rId65"/>
    <p:sldId id="403" r:id="rId66"/>
  </p:sldIdLst>
  <p:sldSz cx="9144000" cy="6858000" type="screen4x3"/>
  <p:notesSz cx="6648450" cy="98504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3">
          <p15:clr>
            <a:srgbClr val="A4A3A4"/>
          </p15:clr>
        </p15:guide>
        <p15:guide id="2" pos="209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ls" initials="Buchholtz"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1886" autoAdjust="0"/>
  </p:normalViewPr>
  <p:slideViewPr>
    <p:cSldViewPr>
      <p:cViewPr>
        <p:scale>
          <a:sx n="80" d="100"/>
          <a:sy n="80" d="100"/>
        </p:scale>
        <p:origin x="-852" y="72"/>
      </p:cViewPr>
      <p:guideLst>
        <p:guide orient="horz" pos="2160"/>
        <p:guide pos="2880"/>
      </p:guideLst>
    </p:cSldViewPr>
  </p:slideViewPr>
  <p:outlineViewPr>
    <p:cViewPr>
      <p:scale>
        <a:sx n="33" d="100"/>
        <a:sy n="33" d="100"/>
      </p:scale>
      <p:origin x="48" y="12108"/>
    </p:cViewPr>
  </p:outlineViewPr>
  <p:notesTextViewPr>
    <p:cViewPr>
      <p:scale>
        <a:sx n="100" d="100"/>
        <a:sy n="100" d="100"/>
      </p:scale>
      <p:origin x="0" y="0"/>
    </p:cViewPr>
  </p:notesTextViewPr>
  <p:sorterViewPr>
    <p:cViewPr>
      <p:scale>
        <a:sx n="66" d="100"/>
        <a:sy n="66" d="100"/>
      </p:scale>
      <p:origin x="0" y="3180"/>
    </p:cViewPr>
  </p:sorterViewPr>
  <p:notesViewPr>
    <p:cSldViewPr>
      <p:cViewPr varScale="1">
        <p:scale>
          <a:sx n="83" d="100"/>
          <a:sy n="83" d="100"/>
        </p:scale>
        <p:origin x="-2040" y="-84"/>
      </p:cViewPr>
      <p:guideLst>
        <p:guide orient="horz" pos="3103"/>
        <p:guide pos="209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Mappe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82852143482065E-2"/>
          <c:y val="7.4548702245552642E-2"/>
          <c:w val="0.85520603674540685"/>
          <c:h val="0.8326195683872849"/>
        </c:manualLayout>
      </c:layout>
      <c:scatterChart>
        <c:scatterStyle val="smoothMarker"/>
        <c:varyColors val="0"/>
        <c:ser>
          <c:idx val="0"/>
          <c:order val="0"/>
          <c:marker>
            <c:symbol val="none"/>
          </c:marker>
          <c:xVal>
            <c:numRef>
              <c:f>Tabelle1!$A$2:$A$9</c:f>
              <c:numCache>
                <c:formatCode>General</c:formatCode>
                <c:ptCount val="8"/>
                <c:pt idx="0">
                  <c:v>6000</c:v>
                </c:pt>
                <c:pt idx="1">
                  <c:v>2000</c:v>
                </c:pt>
                <c:pt idx="2">
                  <c:v>500</c:v>
                </c:pt>
                <c:pt idx="3">
                  <c:v>200</c:v>
                </c:pt>
                <c:pt idx="4">
                  <c:v>100</c:v>
                </c:pt>
                <c:pt idx="5">
                  <c:v>20</c:v>
                </c:pt>
                <c:pt idx="6">
                  <c:v>10</c:v>
                </c:pt>
                <c:pt idx="7">
                  <c:v>0</c:v>
                </c:pt>
              </c:numCache>
            </c:numRef>
          </c:xVal>
          <c:yVal>
            <c:numRef>
              <c:f>Tabelle1!$B$2:$B$9</c:f>
              <c:numCache>
                <c:formatCode>0.00000000</c:formatCode>
                <c:ptCount val="8"/>
                <c:pt idx="0">
                  <c:v>222.22222222222223</c:v>
                </c:pt>
                <c:pt idx="1">
                  <c:v>138.88888888888889</c:v>
                </c:pt>
                <c:pt idx="2">
                  <c:v>69.444444444444443</c:v>
                </c:pt>
                <c:pt idx="3">
                  <c:v>41.666666666666664</c:v>
                </c:pt>
                <c:pt idx="4">
                  <c:v>30.555555555555554</c:v>
                </c:pt>
                <c:pt idx="5">
                  <c:v>13.888888888888889</c:v>
                </c:pt>
                <c:pt idx="6" formatCode="General">
                  <c:v>10</c:v>
                </c:pt>
                <c:pt idx="7" formatCode="General">
                  <c:v>0</c:v>
                </c:pt>
              </c:numCache>
            </c:numRef>
          </c:yVal>
          <c:smooth val="1"/>
        </c:ser>
        <c:dLbls>
          <c:showLegendKey val="0"/>
          <c:showVal val="0"/>
          <c:showCatName val="0"/>
          <c:showSerName val="0"/>
          <c:showPercent val="0"/>
          <c:showBubbleSize val="0"/>
        </c:dLbls>
        <c:axId val="39978496"/>
        <c:axId val="39980032"/>
      </c:scatterChart>
      <c:valAx>
        <c:axId val="39978496"/>
        <c:scaling>
          <c:orientation val="minMax"/>
        </c:scaling>
        <c:delete val="0"/>
        <c:axPos val="b"/>
        <c:numFmt formatCode="General" sourceLinked="1"/>
        <c:majorTickMark val="out"/>
        <c:minorTickMark val="none"/>
        <c:tickLblPos val="nextTo"/>
        <c:crossAx val="39980032"/>
        <c:crosses val="autoZero"/>
        <c:crossBetween val="midCat"/>
      </c:valAx>
      <c:valAx>
        <c:axId val="39980032"/>
        <c:scaling>
          <c:orientation val="minMax"/>
        </c:scaling>
        <c:delete val="0"/>
        <c:axPos val="l"/>
        <c:majorGridlines/>
        <c:numFmt formatCode="0" sourceLinked="0"/>
        <c:majorTickMark val="out"/>
        <c:minorTickMark val="none"/>
        <c:tickLblPos val="nextTo"/>
        <c:crossAx val="39978496"/>
        <c:crosses val="autoZero"/>
        <c:crossBetween val="midCat"/>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0995" cy="49252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sz="quarter" idx="1"/>
          </p:nvPr>
        </p:nvSpPr>
        <p:spPr>
          <a:xfrm>
            <a:off x="3765916" y="0"/>
            <a:ext cx="2880995" cy="49252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B1F618D-C04A-4DDB-B1C3-6D3D25796693}" type="datetimeFigureOut">
              <a:rPr lang="de-DE"/>
              <a:pPr>
                <a:defRPr/>
              </a:pPr>
              <a:t>15.02.2014</a:t>
            </a:fld>
            <a:endParaRPr lang="de-DE"/>
          </a:p>
        </p:txBody>
      </p:sp>
      <p:sp>
        <p:nvSpPr>
          <p:cNvPr id="4" name="Fußzeilenplatzhalter 3"/>
          <p:cNvSpPr>
            <a:spLocks noGrp="1"/>
          </p:cNvSpPr>
          <p:nvPr>
            <p:ph type="ftr" sz="quarter" idx="2"/>
          </p:nvPr>
        </p:nvSpPr>
        <p:spPr>
          <a:xfrm>
            <a:off x="0" y="9356206"/>
            <a:ext cx="2880995" cy="49252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5" name="Foliennummernplatzhalter 4"/>
          <p:cNvSpPr>
            <a:spLocks noGrp="1"/>
          </p:cNvSpPr>
          <p:nvPr>
            <p:ph type="sldNum" sz="quarter" idx="3"/>
          </p:nvPr>
        </p:nvSpPr>
        <p:spPr>
          <a:xfrm>
            <a:off x="3765916" y="9356206"/>
            <a:ext cx="2880995" cy="49252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464889C-D73D-460D-B63B-893CDBE38ECC}" type="slidenum">
              <a:rPr lang="de-DE"/>
              <a:pPr>
                <a:defRPr/>
              </a:pPr>
              <a:t>‹Nr.›</a:t>
            </a:fld>
            <a:endParaRPr lang="de-DE"/>
          </a:p>
        </p:txBody>
      </p:sp>
    </p:spTree>
    <p:extLst>
      <p:ext uri="{BB962C8B-B14F-4D97-AF65-F5344CB8AC3E}">
        <p14:creationId xmlns:p14="http://schemas.microsoft.com/office/powerpoint/2010/main" val="1621794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0995" cy="49252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765916" y="0"/>
            <a:ext cx="2880995" cy="49252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28738A4-1CC8-4B54-98FE-2AA5AA083D54}" type="datetimeFigureOut">
              <a:rPr lang="de-DE"/>
              <a:pPr>
                <a:defRPr/>
              </a:pPr>
              <a:t>15.02.2014</a:t>
            </a:fld>
            <a:endParaRPr lang="de-DE"/>
          </a:p>
        </p:txBody>
      </p:sp>
      <p:sp>
        <p:nvSpPr>
          <p:cNvPr id="4" name="Folienbildplatzhalter 3"/>
          <p:cNvSpPr>
            <a:spLocks noGrp="1" noRot="1" noChangeAspect="1"/>
          </p:cNvSpPr>
          <p:nvPr>
            <p:ph type="sldImg" idx="2"/>
          </p:nvPr>
        </p:nvSpPr>
        <p:spPr>
          <a:xfrm>
            <a:off x="862013" y="738188"/>
            <a:ext cx="4924425" cy="3694112"/>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64845" y="4678958"/>
            <a:ext cx="5318760" cy="4432697"/>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356206"/>
            <a:ext cx="2880995" cy="49252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765916" y="9356206"/>
            <a:ext cx="2880995" cy="49252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87B0119-95A9-45B7-B584-6B68CE2B2B19}" type="slidenum">
              <a:rPr lang="de-DE"/>
              <a:pPr>
                <a:defRPr/>
              </a:pPr>
              <a:t>‹Nr.›</a:t>
            </a:fld>
            <a:endParaRPr lang="de-DE"/>
          </a:p>
        </p:txBody>
      </p:sp>
    </p:spTree>
    <p:extLst>
      <p:ext uri="{BB962C8B-B14F-4D97-AF65-F5344CB8AC3E}">
        <p14:creationId xmlns:p14="http://schemas.microsoft.com/office/powerpoint/2010/main" val="96517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187B0119-95A9-45B7-B584-6B68CE2B2B19}" type="slidenum">
              <a:rPr lang="de-DE" smtClean="0"/>
              <a:pPr>
                <a:defRPr/>
              </a:pPr>
              <a:t>1</a:t>
            </a:fld>
            <a:endParaRPr lang="de-DE"/>
          </a:p>
        </p:txBody>
      </p:sp>
    </p:spTree>
    <p:extLst>
      <p:ext uri="{BB962C8B-B14F-4D97-AF65-F5344CB8AC3E}">
        <p14:creationId xmlns:p14="http://schemas.microsoft.com/office/powerpoint/2010/main" val="277364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6CBA506-0A04-4E00-B6A1-84EC59C12BDE}" type="slidenum">
              <a:rPr lang="en-GB" altLang="de-DE" smtClean="0">
                <a:latin typeface="Times New Roman" pitchFamily="18" charset="0"/>
              </a:rPr>
              <a:pPr eaLnBrk="1" hangingPunct="1"/>
              <a:t>27</a:t>
            </a:fld>
            <a:endParaRPr lang="en-GB" altLang="de-DE"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187B0119-95A9-45B7-B584-6B68CE2B2B19}" type="slidenum">
              <a:rPr lang="de-DE" smtClean="0"/>
              <a:pPr>
                <a:defRPr/>
              </a:pPr>
              <a:t>28</a:t>
            </a:fld>
            <a:endParaRPr lang="de-DE"/>
          </a:p>
        </p:txBody>
      </p:sp>
    </p:spTree>
    <p:extLst>
      <p:ext uri="{BB962C8B-B14F-4D97-AF65-F5344CB8AC3E}">
        <p14:creationId xmlns:p14="http://schemas.microsoft.com/office/powerpoint/2010/main" val="323670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de-DE" smtClean="0"/>
          </a:p>
        </p:txBody>
      </p:sp>
      <p:sp>
        <p:nvSpPr>
          <p:cNvPr id="49156" name="Foliennummernplatzhalt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148070-667E-4658-A1E7-8D471460E7F5}" type="slidenum">
              <a:rPr lang="de-DE"/>
              <a:pPr fontAlgn="base">
                <a:spcBef>
                  <a:spcPct val="0"/>
                </a:spcBef>
                <a:spcAft>
                  <a:spcPct val="0"/>
                </a:spcAft>
                <a:defRPr/>
              </a:pPr>
              <a:t>63</a:t>
            </a:fld>
            <a:endParaRPr lang="de-DE"/>
          </a:p>
        </p:txBody>
      </p:sp>
    </p:spTree>
    <p:extLst>
      <p:ext uri="{BB962C8B-B14F-4D97-AF65-F5344CB8AC3E}">
        <p14:creationId xmlns:p14="http://schemas.microsoft.com/office/powerpoint/2010/main" val="3052308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TITEL-Folie (Hell)">
    <p:bg>
      <p:bgPr>
        <a:solidFill>
          <a:schemeClr val="accent6">
            <a:lumMod val="75000"/>
          </a:schemeClr>
        </a:solidFill>
        <a:effectLst/>
      </p:bgPr>
    </p:bg>
    <p:spTree>
      <p:nvGrpSpPr>
        <p:cNvPr id="1" name=""/>
        <p:cNvGrpSpPr/>
        <p:nvPr/>
      </p:nvGrpSpPr>
      <p:grpSpPr>
        <a:xfrm>
          <a:off x="0" y="0"/>
          <a:ext cx="0" cy="0"/>
          <a:chOff x="0" y="0"/>
          <a:chExt cx="0" cy="0"/>
        </a:xfrm>
      </p:grpSpPr>
      <p:pic>
        <p:nvPicPr>
          <p:cNvPr id="4" name="Grafik 10" descr="Titelbild_DichantEsa1Pano_Hell.jpg"/>
          <p:cNvPicPr>
            <a:picLocks noChangeAspect="1"/>
          </p:cNvPicPr>
          <p:nvPr/>
        </p:nvPicPr>
        <p:blipFill>
          <a:blip r:embed="rId2" cstate="print"/>
          <a:srcRect/>
          <a:stretch>
            <a:fillRect/>
          </a:stretch>
        </p:blipFill>
        <p:spPr bwMode="auto">
          <a:xfrm>
            <a:off x="0" y="1404938"/>
            <a:ext cx="9144000" cy="4810125"/>
          </a:xfrm>
          <a:prstGeom prst="rect">
            <a:avLst/>
          </a:prstGeom>
          <a:noFill/>
          <a:ln w="9525">
            <a:noFill/>
            <a:miter lim="800000"/>
            <a:headEnd/>
            <a:tailEnd/>
          </a:ln>
        </p:spPr>
      </p:pic>
      <p:sp>
        <p:nvSpPr>
          <p:cNvPr id="5" name="Fußzeilenplatzhalter 4"/>
          <p:cNvSpPr txBox="1">
            <a:spLocks/>
          </p:cNvSpPr>
          <p:nvPr/>
        </p:nvSpPr>
        <p:spPr>
          <a:xfrm>
            <a:off x="571500" y="6408738"/>
            <a:ext cx="8207375" cy="395287"/>
          </a:xfrm>
          <a:prstGeom prst="rect">
            <a:avLst/>
          </a:prstGeom>
        </p:spPr>
        <p:txBody>
          <a:bodyPr anchor="ctr"/>
          <a:lstStyle>
            <a:lvl1pPr algn="l">
              <a:defRPr sz="900" b="1" baseline="0">
                <a:solidFill>
                  <a:schemeClr val="bg1"/>
                </a:solidFill>
                <a:latin typeface="Calibri" pitchFamily="34" charset="0"/>
              </a:defRPr>
            </a:lvl1pPr>
          </a:lstStyle>
          <a:p>
            <a:pPr fontAlgn="auto">
              <a:spcBef>
                <a:spcPts val="0"/>
              </a:spcBef>
              <a:spcAft>
                <a:spcPts val="0"/>
              </a:spcAft>
              <a:defRPr/>
            </a:pPr>
            <a:endParaRPr lang="de-DE" dirty="0"/>
          </a:p>
        </p:txBody>
      </p:sp>
      <p:sp>
        <p:nvSpPr>
          <p:cNvPr id="2" name="Titel 1"/>
          <p:cNvSpPr>
            <a:spLocks noGrp="1"/>
          </p:cNvSpPr>
          <p:nvPr>
            <p:ph type="ctrTitle"/>
          </p:nvPr>
        </p:nvSpPr>
        <p:spPr>
          <a:xfrm>
            <a:off x="685800" y="2130425"/>
            <a:ext cx="7772400" cy="1470025"/>
          </a:xfrm>
        </p:spPr>
        <p:txBody>
          <a:bodyPr>
            <a:normAutofit/>
          </a:bodyPr>
          <a:lstStyle>
            <a:lvl1pPr algn="ctr">
              <a:lnSpc>
                <a:spcPts val="4800"/>
              </a:lnSpc>
              <a:defRPr sz="3800" b="1">
                <a:solidFill>
                  <a:srgbClr val="E2001A"/>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lnSpc>
                <a:spcPts val="3600"/>
              </a:lnSpc>
              <a:buNone/>
              <a:defRPr sz="2800" b="1">
                <a:solidFill>
                  <a:srgbClr val="9696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6" name="Foliennummernplatzhalter 5"/>
          <p:cNvSpPr>
            <a:spLocks noGrp="1"/>
          </p:cNvSpPr>
          <p:nvPr>
            <p:ph type="sldNum" sz="quarter" idx="10"/>
          </p:nvPr>
        </p:nvSpPr>
        <p:spPr>
          <a:xfrm>
            <a:off x="8304213" y="6526213"/>
            <a:ext cx="515937" cy="215900"/>
          </a:xfrm>
        </p:spPr>
        <p:txBody>
          <a:bodyPr/>
          <a:lstStyle>
            <a:lvl1pPr algn="l" fontAlgn="auto">
              <a:spcBef>
                <a:spcPts val="0"/>
              </a:spcBef>
              <a:spcAft>
                <a:spcPts val="0"/>
              </a:spcAft>
              <a:defRPr sz="1050">
                <a:solidFill>
                  <a:schemeClr val="bg1"/>
                </a:solidFill>
                <a:latin typeface="+mn-lt"/>
              </a:defRPr>
            </a:lvl1pPr>
          </a:lstStyle>
          <a:p>
            <a:pPr>
              <a:defRPr/>
            </a:pPr>
            <a:fld id="{BEFB2F01-C455-410B-ADC4-331291C55D81}"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TITEL-Folie Rot (Präsidialverw.)">
    <p:spTree>
      <p:nvGrpSpPr>
        <p:cNvPr id="1" name=""/>
        <p:cNvGrpSpPr/>
        <p:nvPr/>
      </p:nvGrpSpPr>
      <p:grpSpPr>
        <a:xfrm>
          <a:off x="0" y="0"/>
          <a:ext cx="0" cy="0"/>
          <a:chOff x="0" y="0"/>
          <a:chExt cx="0" cy="0"/>
        </a:xfrm>
      </p:grpSpPr>
      <p:pic>
        <p:nvPicPr>
          <p:cNvPr id="5" name="Grafik 10" descr="Titelbild_Esa1ArchitektenSkizze_Rot_Hoehe1470px.gif"/>
          <p:cNvPicPr>
            <a:picLocks noChangeAspect="1"/>
          </p:cNvPicPr>
          <p:nvPr userDrawn="1"/>
        </p:nvPicPr>
        <p:blipFill>
          <a:blip r:embed="rId2" cstate="print"/>
          <a:srcRect/>
          <a:stretch>
            <a:fillRect/>
          </a:stretch>
        </p:blipFill>
        <p:spPr bwMode="auto">
          <a:xfrm>
            <a:off x="0" y="1036638"/>
            <a:ext cx="9144000" cy="5376862"/>
          </a:xfrm>
          <a:prstGeom prst="rect">
            <a:avLst/>
          </a:prstGeom>
          <a:noFill/>
          <a:ln w="9525">
            <a:noFill/>
            <a:miter lim="800000"/>
            <a:headEnd/>
            <a:tailEnd/>
          </a:ln>
        </p:spPr>
      </p:pic>
      <p:sp>
        <p:nvSpPr>
          <p:cNvPr id="6" name="Fußzeilenplatzhalter 4"/>
          <p:cNvSpPr txBox="1">
            <a:spLocks/>
          </p:cNvSpPr>
          <p:nvPr userDrawn="1"/>
        </p:nvSpPr>
        <p:spPr>
          <a:xfrm>
            <a:off x="454025" y="6462713"/>
            <a:ext cx="8459788" cy="395287"/>
          </a:xfrm>
          <a:prstGeom prst="rect">
            <a:avLst/>
          </a:prstGeom>
        </p:spPr>
        <p:txBody>
          <a:bodyPr anchor="ctr"/>
          <a:lstStyle>
            <a:lvl1pPr algn="l">
              <a:defRPr sz="900" b="1" baseline="0">
                <a:solidFill>
                  <a:schemeClr val="bg1"/>
                </a:solidFill>
                <a:latin typeface="Calibri" pitchFamily="34" charset="0"/>
              </a:defRPr>
            </a:lvl1pPr>
          </a:lstStyle>
          <a:p>
            <a:pPr fontAlgn="auto">
              <a:lnSpc>
                <a:spcPts val="1400"/>
              </a:lnSpc>
              <a:spcBef>
                <a:spcPts val="0"/>
              </a:spcBef>
              <a:spcAft>
                <a:spcPts val="0"/>
              </a:spcAft>
              <a:defRPr/>
            </a:pPr>
            <a:endParaRPr lang="de-DE" dirty="0"/>
          </a:p>
        </p:txBody>
      </p:sp>
      <p:sp>
        <p:nvSpPr>
          <p:cNvPr id="2" name="Titel 1"/>
          <p:cNvSpPr>
            <a:spLocks noGrp="1"/>
          </p:cNvSpPr>
          <p:nvPr>
            <p:ph type="title"/>
          </p:nvPr>
        </p:nvSpPr>
        <p:spPr>
          <a:xfrm>
            <a:off x="396000" y="1785926"/>
            <a:ext cx="8352000" cy="1166058"/>
          </a:xfrm>
        </p:spPr>
        <p:txBody>
          <a:bodyPr>
            <a:noAutofit/>
          </a:bodyPr>
          <a:lstStyle>
            <a:lvl1pPr algn="ctr">
              <a:defRPr sz="3800">
                <a:solidFill>
                  <a:schemeClr val="bg1"/>
                </a:solidFill>
              </a:defRPr>
            </a:lvl1pPr>
          </a:lstStyle>
          <a:p>
            <a:r>
              <a:rPr lang="de-DE" dirty="0" smtClean="0"/>
              <a:t>Titelmasterformat durch Klicken bearbeiten</a:t>
            </a:r>
            <a:endParaRPr lang="de-DE" dirty="0"/>
          </a:p>
        </p:txBody>
      </p:sp>
      <p:sp>
        <p:nvSpPr>
          <p:cNvPr id="4" name="Untertitel 2"/>
          <p:cNvSpPr>
            <a:spLocks noGrp="1"/>
          </p:cNvSpPr>
          <p:nvPr>
            <p:ph type="subTitle" idx="1"/>
          </p:nvPr>
        </p:nvSpPr>
        <p:spPr>
          <a:xfrm>
            <a:off x="396000" y="3071810"/>
            <a:ext cx="8352000" cy="857256"/>
          </a:xfrm>
        </p:spPr>
        <p:txBody>
          <a:bodyPr>
            <a:normAutofit/>
          </a:bodyPr>
          <a:lstStyle>
            <a:lvl1pPr marL="0" indent="0" algn="ctr">
              <a:lnSpc>
                <a:spcPts val="3600"/>
              </a:lnSpc>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3.TITEL-Folie (Hell)">
    <p:spTree>
      <p:nvGrpSpPr>
        <p:cNvPr id="1" name=""/>
        <p:cNvGrpSpPr/>
        <p:nvPr/>
      </p:nvGrpSpPr>
      <p:grpSpPr>
        <a:xfrm>
          <a:off x="0" y="0"/>
          <a:ext cx="0" cy="0"/>
          <a:chOff x="0" y="0"/>
          <a:chExt cx="0" cy="0"/>
        </a:xfrm>
      </p:grpSpPr>
      <p:pic>
        <p:nvPicPr>
          <p:cNvPr id="4" name="Grafik 10" descr="Titelbild_DichantEsa1Pano_Hell_Hoehe1470px.jpg"/>
          <p:cNvPicPr>
            <a:picLocks noChangeAspect="1"/>
          </p:cNvPicPr>
          <p:nvPr userDrawn="1"/>
        </p:nvPicPr>
        <p:blipFill>
          <a:blip r:embed="rId2" cstate="print"/>
          <a:srcRect/>
          <a:stretch>
            <a:fillRect/>
          </a:stretch>
        </p:blipFill>
        <p:spPr bwMode="auto">
          <a:xfrm>
            <a:off x="0" y="1025525"/>
            <a:ext cx="9144000" cy="5376863"/>
          </a:xfrm>
          <a:prstGeom prst="rect">
            <a:avLst/>
          </a:prstGeom>
          <a:noFill/>
          <a:ln w="9525">
            <a:noFill/>
            <a:miter lim="800000"/>
            <a:headEnd/>
            <a:tailEnd/>
          </a:ln>
        </p:spPr>
      </p:pic>
      <p:sp>
        <p:nvSpPr>
          <p:cNvPr id="5" name="Fußzeilenplatzhalter 4"/>
          <p:cNvSpPr txBox="1">
            <a:spLocks/>
          </p:cNvSpPr>
          <p:nvPr userDrawn="1"/>
        </p:nvSpPr>
        <p:spPr>
          <a:xfrm>
            <a:off x="454025" y="6462713"/>
            <a:ext cx="8459788" cy="395287"/>
          </a:xfrm>
          <a:prstGeom prst="rect">
            <a:avLst/>
          </a:prstGeom>
        </p:spPr>
        <p:txBody>
          <a:bodyPr anchor="ctr"/>
          <a:lstStyle>
            <a:lvl1pPr algn="l">
              <a:defRPr sz="900" b="1" baseline="0">
                <a:solidFill>
                  <a:schemeClr val="bg1"/>
                </a:solidFill>
                <a:latin typeface="Calibri" pitchFamily="34" charset="0"/>
              </a:defRPr>
            </a:lvl1pPr>
          </a:lstStyle>
          <a:p>
            <a:pPr fontAlgn="auto">
              <a:lnSpc>
                <a:spcPts val="1400"/>
              </a:lnSpc>
              <a:spcBef>
                <a:spcPts val="0"/>
              </a:spcBef>
              <a:spcAft>
                <a:spcPts val="0"/>
              </a:spcAft>
              <a:defRPr/>
            </a:pPr>
            <a:endParaRPr lang="de-DE" dirty="0"/>
          </a:p>
        </p:txBody>
      </p:sp>
      <p:sp>
        <p:nvSpPr>
          <p:cNvPr id="2" name="Titel 1"/>
          <p:cNvSpPr>
            <a:spLocks noGrp="1"/>
          </p:cNvSpPr>
          <p:nvPr>
            <p:ph type="ctrTitle"/>
          </p:nvPr>
        </p:nvSpPr>
        <p:spPr>
          <a:xfrm>
            <a:off x="685800" y="1643050"/>
            <a:ext cx="7772400" cy="1571636"/>
          </a:xfrm>
        </p:spPr>
        <p:txBody>
          <a:bodyPr>
            <a:normAutofit/>
          </a:bodyPr>
          <a:lstStyle>
            <a:lvl1pPr algn="ctr">
              <a:lnSpc>
                <a:spcPts val="4800"/>
              </a:lnSpc>
              <a:defRPr sz="3800" b="1">
                <a:solidFill>
                  <a:srgbClr val="E2001A"/>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371600" y="3398825"/>
            <a:ext cx="6400800" cy="1752600"/>
          </a:xfrm>
        </p:spPr>
        <p:txBody>
          <a:bodyPr>
            <a:normAutofit/>
          </a:bodyPr>
          <a:lstStyle>
            <a:lvl1pPr marL="0" indent="0" algn="ctr">
              <a:lnSpc>
                <a:spcPts val="3600"/>
              </a:lnSpc>
              <a:buNone/>
              <a:defRPr sz="2800" b="1">
                <a:solidFill>
                  <a:srgbClr val="9696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6" name="Foliennummernplatzhalter 5"/>
          <p:cNvSpPr>
            <a:spLocks noGrp="1"/>
          </p:cNvSpPr>
          <p:nvPr>
            <p:ph type="sldNum" sz="quarter" idx="10"/>
          </p:nvPr>
        </p:nvSpPr>
        <p:spPr/>
        <p:txBody>
          <a:bodyPr/>
          <a:lstStyle>
            <a:lvl1pPr algn="l" fontAlgn="auto">
              <a:spcBef>
                <a:spcPts val="0"/>
              </a:spcBef>
              <a:spcAft>
                <a:spcPts val="0"/>
              </a:spcAft>
              <a:defRPr sz="1050">
                <a:solidFill>
                  <a:schemeClr val="bg1"/>
                </a:solidFill>
                <a:latin typeface="+mn-lt"/>
              </a:defRPr>
            </a:lvl1pPr>
          </a:lstStyle>
          <a:p>
            <a:pPr>
              <a:defRPr/>
            </a:pPr>
            <a:fld id="{8D0AFD36-11A8-44D3-9514-93BE195C01B5}" type="slidenum">
              <a:rPr lang="de-DE"/>
              <a:pPr>
                <a:defRPr/>
              </a:pPr>
              <a:t>‹Nr.›</a:t>
            </a:fld>
            <a:endParaRPr lang="de-DE"/>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Vergleichsfolie">
    <p:spTree>
      <p:nvGrpSpPr>
        <p:cNvPr id="1" name=""/>
        <p:cNvGrpSpPr/>
        <p:nvPr/>
      </p:nvGrpSpPr>
      <p:grpSpPr>
        <a:xfrm>
          <a:off x="0" y="0"/>
          <a:ext cx="0" cy="0"/>
          <a:chOff x="0" y="0"/>
          <a:chExt cx="0" cy="0"/>
        </a:xfrm>
      </p:grpSpPr>
      <p:cxnSp>
        <p:nvCxnSpPr>
          <p:cNvPr id="7" name="Gerade Verbindung 6"/>
          <p:cNvCxnSpPr/>
          <p:nvPr userDrawn="1"/>
        </p:nvCxnSpPr>
        <p:spPr>
          <a:xfrm rot="5400000">
            <a:off x="7588250" y="6588125"/>
            <a:ext cx="53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rot="5400000">
            <a:off x="3873500" y="6588125"/>
            <a:ext cx="53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96000" y="1620000"/>
            <a:ext cx="8352000" cy="648000"/>
          </a:xfrm>
        </p:spPr>
        <p:txBody>
          <a:bodyPr>
            <a:normAutofit/>
          </a:bodyPr>
          <a:lstStyle>
            <a:lvl1pPr algn="l">
              <a:defRPr sz="2600" b="1"/>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396000" y="2268000"/>
            <a:ext cx="4040188" cy="684000"/>
          </a:xfrm>
          <a:solidFill>
            <a:srgbClr val="E2001A"/>
          </a:solidFill>
        </p:spPr>
        <p:txBody>
          <a:bodyPr anchor="b">
            <a:noAutofit/>
          </a:bodyPr>
          <a:lstStyle>
            <a:lvl1pPr marL="0" indent="0">
              <a:lnSpc>
                <a:spcPts val="24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396000" y="3000372"/>
            <a:ext cx="4040188" cy="2988000"/>
          </a:xfrm>
          <a:solidFill>
            <a:srgbClr val="DCDCDC"/>
          </a:solidFill>
        </p:spPr>
        <p:txBody>
          <a:bodyPr/>
          <a:lstStyle>
            <a:lvl1pPr algn="l">
              <a:lnSpc>
                <a:spcPts val="2400"/>
              </a:lnSpc>
              <a:defRPr sz="21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2268000"/>
            <a:ext cx="4041775" cy="684000"/>
          </a:xfrm>
          <a:solidFill>
            <a:srgbClr val="E2001A"/>
          </a:solidFill>
        </p:spPr>
        <p:txBody>
          <a:bodyPr anchor="b">
            <a:noAutofit/>
          </a:bodyPr>
          <a:lstStyle>
            <a:lvl1pPr marL="0" indent="0">
              <a:lnSpc>
                <a:spcPts val="24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p:nvPr>
        </p:nvSpPr>
        <p:spPr>
          <a:xfrm>
            <a:off x="4645025" y="3000372"/>
            <a:ext cx="4041775" cy="2988000"/>
          </a:xfrm>
          <a:solidFill>
            <a:srgbClr val="DCDCDC"/>
          </a:solidFill>
        </p:spPr>
        <p:txBody>
          <a:bodyPr/>
          <a:lstStyle>
            <a:lvl1pPr>
              <a:lnSpc>
                <a:spcPts val="2400"/>
              </a:lnSpc>
              <a:defRPr sz="21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Foliennummernplatzhalter 5"/>
          <p:cNvSpPr>
            <a:spLocks noGrp="1"/>
          </p:cNvSpPr>
          <p:nvPr>
            <p:ph type="sldNum" sz="quarter" idx="10"/>
          </p:nvPr>
        </p:nvSpPr>
        <p:spPr/>
        <p:txBody>
          <a:bodyPr/>
          <a:lstStyle>
            <a:lvl1pPr algn="l" fontAlgn="auto">
              <a:spcBef>
                <a:spcPts val="0"/>
              </a:spcBef>
              <a:spcAft>
                <a:spcPts val="0"/>
              </a:spcAft>
              <a:defRPr sz="1050">
                <a:solidFill>
                  <a:schemeClr val="bg1"/>
                </a:solidFill>
                <a:latin typeface="+mn-lt"/>
              </a:defRPr>
            </a:lvl1pPr>
          </a:lstStyle>
          <a:p>
            <a:pPr>
              <a:defRPr/>
            </a:pPr>
            <a:fld id="{F31DBC27-A56A-451D-B6B1-EDA30EF6C712}" type="slidenum">
              <a:rPr lang="de-DE"/>
              <a:pPr>
                <a:defRPr/>
              </a:pPr>
              <a:t>‹Nr.›</a:t>
            </a:fld>
            <a:endParaRPr lang="de-DE"/>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AD628D1A-7B98-41F2-995F-86638A069270}" type="datetimeFigureOut">
              <a:rPr lang="de-DE" smtClean="0"/>
              <a:t>15.02.2014</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p:txBody>
          <a:bodyPr/>
          <a:lstStyle/>
          <a:p>
            <a:fld id="{6368A913-33D5-42A4-B8B1-25983590C721}" type="slidenum">
              <a:rPr lang="de-DE" smtClean="0"/>
              <a:t>‹Nr.›</a:t>
            </a:fld>
            <a:endParaRPr lang="de-DE"/>
          </a:p>
        </p:txBody>
      </p:sp>
    </p:spTree>
    <p:extLst>
      <p:ext uri="{BB962C8B-B14F-4D97-AF65-F5344CB8AC3E}">
        <p14:creationId xmlns:p14="http://schemas.microsoft.com/office/powerpoint/2010/main" val="3391658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4" name="Foliennummernplatzhalter 5"/>
          <p:cNvSpPr>
            <a:spLocks noGrp="1"/>
          </p:cNvSpPr>
          <p:nvPr>
            <p:ph type="sldNum" sz="quarter" idx="10"/>
          </p:nvPr>
        </p:nvSpPr>
        <p:spPr>
          <a:xfrm>
            <a:off x="8304213" y="6526213"/>
            <a:ext cx="515937" cy="215900"/>
          </a:xfrm>
        </p:spPr>
        <p:txBody>
          <a:bodyPr/>
          <a:lstStyle>
            <a:lvl1pPr algn="l" fontAlgn="auto">
              <a:spcBef>
                <a:spcPts val="0"/>
              </a:spcBef>
              <a:spcAft>
                <a:spcPts val="0"/>
              </a:spcAft>
              <a:defRPr sz="1050">
                <a:solidFill>
                  <a:schemeClr val="accent6">
                    <a:lumMod val="75000"/>
                  </a:schemeClr>
                </a:solidFill>
                <a:latin typeface="+mn-lt"/>
              </a:defRPr>
            </a:lvl1pPr>
          </a:lstStyle>
          <a:p>
            <a:pPr>
              <a:defRPr/>
            </a:pPr>
            <a:fld id="{31C81A45-C67B-44EC-8946-95A1ECB83063}" type="slidenum">
              <a:rPr lang="de-DE" smtClean="0"/>
              <a:pPr>
                <a:defRPr/>
              </a:pPr>
              <a:t>‹Nr.›</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6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STANDARD-Folie">
    <p:spTree>
      <p:nvGrpSpPr>
        <p:cNvPr id="1" name=""/>
        <p:cNvGrpSpPr/>
        <p:nvPr/>
      </p:nvGrpSpPr>
      <p:grpSpPr>
        <a:xfrm>
          <a:off x="0" y="0"/>
          <a:ext cx="0" cy="0"/>
          <a:chOff x="0" y="0"/>
          <a:chExt cx="0" cy="0"/>
        </a:xfrm>
      </p:grpSpPr>
      <p:cxnSp>
        <p:nvCxnSpPr>
          <p:cNvPr id="5" name="Gerade Verbindung 4"/>
          <p:cNvCxnSpPr/>
          <p:nvPr/>
        </p:nvCxnSpPr>
        <p:spPr>
          <a:xfrm rot="5400000">
            <a:off x="7588250" y="6588125"/>
            <a:ext cx="53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Gerade Verbindung 5"/>
          <p:cNvCxnSpPr/>
          <p:nvPr/>
        </p:nvCxnSpPr>
        <p:spPr>
          <a:xfrm rot="5400000">
            <a:off x="4087019" y="6587331"/>
            <a:ext cx="5397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96000" y="1620000"/>
            <a:ext cx="8352000" cy="648000"/>
          </a:xfrm>
        </p:spPr>
        <p:txBody>
          <a:bodyPr>
            <a:normAutofit/>
          </a:bodyPr>
          <a:lstStyle>
            <a:lvl1pPr algn="l">
              <a:defRPr sz="26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96000" y="2340000"/>
            <a:ext cx="8352000" cy="3672000"/>
          </a:xfrm>
        </p:spPr>
        <p:txBody>
          <a:bodyPr/>
          <a:lstStyle>
            <a:lvl1pPr>
              <a:lnSpc>
                <a:spcPts val="2600"/>
              </a:lnSpc>
              <a:spcBef>
                <a:spcPts val="600"/>
              </a:spcBef>
              <a:buNone/>
              <a:defRPr sz="2000" b="0"/>
            </a:lvl1pPr>
            <a:lvl2pPr marL="180975" indent="-180975">
              <a:lnSpc>
                <a:spcPts val="2600"/>
              </a:lnSpc>
              <a:spcBef>
                <a:spcPts val="600"/>
              </a:spcBef>
              <a:buSzPct val="85000"/>
              <a:buFontTx/>
              <a:buBlip>
                <a:blip r:embed="rId2"/>
              </a:buBlip>
              <a:defRPr sz="1800"/>
            </a:lvl2pPr>
            <a:lvl3pPr marL="361950" indent="-180975">
              <a:lnSpc>
                <a:spcPts val="2200"/>
              </a:lnSpc>
              <a:spcBef>
                <a:spcPts val="600"/>
              </a:spcBef>
              <a:buFontTx/>
              <a:buBlip>
                <a:blip r:embed="rId3"/>
              </a:buBlip>
              <a:tabLst/>
              <a:defRPr sz="1600"/>
            </a:lvl3pPr>
            <a:lvl4pPr marL="542925" indent="-180975">
              <a:lnSpc>
                <a:spcPts val="2000"/>
              </a:lnSpc>
              <a:spcBef>
                <a:spcPts val="600"/>
              </a:spcBef>
              <a:buFontTx/>
              <a:buBlip>
                <a:blip r:embed="rId3"/>
              </a:buBlip>
              <a:defRPr sz="1400"/>
            </a:lvl4pPr>
            <a:lvl5pPr marL="714375" indent="-171450">
              <a:lnSpc>
                <a:spcPts val="1700"/>
              </a:lnSpc>
              <a:spcBef>
                <a:spcPts val="600"/>
              </a:spcBef>
              <a:buFontTx/>
              <a:buBlip>
                <a:blip r:embed="rId3"/>
              </a:buBlip>
              <a:defRPr sz="12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oliennummernplatzhalter 5"/>
          <p:cNvSpPr>
            <a:spLocks noGrp="1"/>
          </p:cNvSpPr>
          <p:nvPr>
            <p:ph type="sldNum" sz="quarter" idx="10"/>
          </p:nvPr>
        </p:nvSpPr>
        <p:spPr>
          <a:xfrm>
            <a:off x="8304213" y="6526213"/>
            <a:ext cx="515937" cy="215900"/>
          </a:xfrm>
        </p:spPr>
        <p:txBody>
          <a:bodyPr/>
          <a:lstStyle>
            <a:lvl1pPr algn="l" fontAlgn="auto">
              <a:spcBef>
                <a:spcPts val="0"/>
              </a:spcBef>
              <a:spcAft>
                <a:spcPts val="0"/>
              </a:spcAft>
              <a:defRPr sz="1050">
                <a:solidFill>
                  <a:schemeClr val="accent6">
                    <a:lumMod val="75000"/>
                  </a:schemeClr>
                </a:solidFill>
                <a:latin typeface="+mn-lt"/>
              </a:defRPr>
            </a:lvl1pPr>
          </a:lstStyle>
          <a:p>
            <a:pPr>
              <a:defRPr/>
            </a:pPr>
            <a:fld id="{48104A06-42EE-47CF-BB8A-EEDBA6FEE3C1}"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TITEL-Folie (Hauptgebäude)">
    <p:spTree>
      <p:nvGrpSpPr>
        <p:cNvPr id="1" name=""/>
        <p:cNvGrpSpPr/>
        <p:nvPr/>
      </p:nvGrpSpPr>
      <p:grpSpPr>
        <a:xfrm>
          <a:off x="0" y="0"/>
          <a:ext cx="0" cy="0"/>
          <a:chOff x="0" y="0"/>
          <a:chExt cx="0" cy="0"/>
        </a:xfrm>
      </p:grpSpPr>
      <p:pic>
        <p:nvPicPr>
          <p:cNvPr id="2" name="Grafik 10" descr="Titelbild_DichantEsa1Pano.jpg"/>
          <p:cNvPicPr>
            <a:picLocks noChangeAspect="1"/>
          </p:cNvPicPr>
          <p:nvPr/>
        </p:nvPicPr>
        <p:blipFill>
          <a:blip r:embed="rId2" cstate="print"/>
          <a:srcRect/>
          <a:stretch>
            <a:fillRect/>
          </a:stretch>
        </p:blipFill>
        <p:spPr bwMode="auto">
          <a:xfrm>
            <a:off x="0" y="1403350"/>
            <a:ext cx="9144000" cy="4810125"/>
          </a:xfrm>
          <a:prstGeom prst="rect">
            <a:avLst/>
          </a:prstGeom>
          <a:noFill/>
          <a:ln w="9525">
            <a:noFill/>
            <a:miter lim="800000"/>
            <a:headEnd/>
            <a:tailEnd/>
          </a:ln>
        </p:spPr>
      </p:pic>
      <p:sp>
        <p:nvSpPr>
          <p:cNvPr id="3" name="Rechteck 2"/>
          <p:cNvSpPr/>
          <p:nvPr/>
        </p:nvSpPr>
        <p:spPr>
          <a:xfrm>
            <a:off x="4492672" y="1714500"/>
            <a:ext cx="4572000" cy="157048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 name="Titel 1"/>
          <p:cNvSpPr txBox="1">
            <a:spLocks/>
          </p:cNvSpPr>
          <p:nvPr/>
        </p:nvSpPr>
        <p:spPr>
          <a:xfrm>
            <a:off x="4500563" y="1714500"/>
            <a:ext cx="4500562" cy="1714500"/>
          </a:xfrm>
          <a:prstGeom prst="rect">
            <a:avLst/>
          </a:prstGeom>
        </p:spPr>
        <p:txBody>
          <a:bodyPr anchor="ctr"/>
          <a:lstStyle>
            <a:lvl1pPr algn="ctr">
              <a:lnSpc>
                <a:spcPts val="4800"/>
              </a:lnSpc>
              <a:defRPr sz="3800" b="1">
                <a:solidFill>
                  <a:srgbClr val="E2001A"/>
                </a:solidFill>
              </a:defRPr>
            </a:lvl1pPr>
          </a:lstStyle>
          <a:p>
            <a:pPr fontAlgn="auto">
              <a:spcBef>
                <a:spcPts val="0"/>
              </a:spcBef>
              <a:spcAft>
                <a:spcPts val="0"/>
              </a:spcAft>
              <a:defRPr/>
            </a:pPr>
            <a:r>
              <a:rPr lang="de-DE" sz="3200" dirty="0" smtClean="0">
                <a:solidFill>
                  <a:srgbClr val="888888"/>
                </a:solidFill>
                <a:latin typeface="+mj-lt"/>
                <a:ea typeface="+mj-ea"/>
                <a:cs typeface="+mj-cs"/>
              </a:rPr>
              <a:t>Titelmasterformat durch Klicken bearbeiten</a:t>
            </a:r>
            <a:endParaRPr lang="de-DE" sz="3200" dirty="0">
              <a:solidFill>
                <a:srgbClr val="888888"/>
              </a:solidFill>
              <a:latin typeface="+mj-lt"/>
              <a:ea typeface="+mj-ea"/>
              <a:cs typeface="+mj-cs"/>
            </a:endParaRPr>
          </a:p>
        </p:txBody>
      </p:sp>
      <p:sp>
        <p:nvSpPr>
          <p:cNvPr id="5" name="Foliennummernplatzhalter 5"/>
          <p:cNvSpPr>
            <a:spLocks noGrp="1"/>
          </p:cNvSpPr>
          <p:nvPr>
            <p:ph type="sldNum" sz="quarter" idx="10"/>
          </p:nvPr>
        </p:nvSpPr>
        <p:spPr>
          <a:xfrm>
            <a:off x="8304213" y="6526213"/>
            <a:ext cx="515937" cy="215900"/>
          </a:xfrm>
        </p:spPr>
        <p:txBody>
          <a:bodyPr/>
          <a:lstStyle>
            <a:lvl1pPr algn="l" fontAlgn="auto">
              <a:spcBef>
                <a:spcPts val="0"/>
              </a:spcBef>
              <a:spcAft>
                <a:spcPts val="0"/>
              </a:spcAft>
              <a:defRPr sz="1050">
                <a:solidFill>
                  <a:schemeClr val="accent6">
                    <a:lumMod val="75000"/>
                  </a:schemeClr>
                </a:solidFill>
                <a:latin typeface="+mn-lt"/>
              </a:defRPr>
            </a:lvl1pPr>
          </a:lstStyle>
          <a:p>
            <a:pPr>
              <a:defRPr/>
            </a:pPr>
            <a:fld id="{79FE8A5C-FB00-4FAD-870F-93A4AD339347}" type="slidenum">
              <a:rPr lang="de-DE" smtClean="0"/>
              <a:pPr>
                <a:defRPr/>
              </a:pPr>
              <a:t>‹Nr.›</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3.Vergleichsfolie">
    <p:spTree>
      <p:nvGrpSpPr>
        <p:cNvPr id="1" name=""/>
        <p:cNvGrpSpPr/>
        <p:nvPr/>
      </p:nvGrpSpPr>
      <p:grpSpPr>
        <a:xfrm>
          <a:off x="0" y="0"/>
          <a:ext cx="0" cy="0"/>
          <a:chOff x="0" y="0"/>
          <a:chExt cx="0" cy="0"/>
        </a:xfrm>
      </p:grpSpPr>
      <p:cxnSp>
        <p:nvCxnSpPr>
          <p:cNvPr id="7" name="Gerade Verbindung 6"/>
          <p:cNvCxnSpPr/>
          <p:nvPr userDrawn="1"/>
        </p:nvCxnSpPr>
        <p:spPr>
          <a:xfrm rot="5400000">
            <a:off x="7588250" y="6588125"/>
            <a:ext cx="53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rot="5400000">
            <a:off x="3873500" y="6588125"/>
            <a:ext cx="53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96000" y="1620000"/>
            <a:ext cx="8352000" cy="648000"/>
          </a:xfrm>
        </p:spPr>
        <p:txBody>
          <a:bodyPr>
            <a:normAutofit/>
          </a:bodyPr>
          <a:lstStyle>
            <a:lvl1pPr algn="l">
              <a:defRPr sz="2600" b="1"/>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396000" y="2268000"/>
            <a:ext cx="4040188" cy="684000"/>
          </a:xfrm>
          <a:solidFill>
            <a:srgbClr val="E2001A"/>
          </a:solidFill>
        </p:spPr>
        <p:txBody>
          <a:bodyPr anchor="b">
            <a:noAutofit/>
          </a:bodyPr>
          <a:lstStyle>
            <a:lvl1pPr marL="0" indent="0">
              <a:lnSpc>
                <a:spcPts val="24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4" name="Inhaltsplatzhalter 3"/>
          <p:cNvSpPr>
            <a:spLocks noGrp="1"/>
          </p:cNvSpPr>
          <p:nvPr>
            <p:ph sz="half" idx="2"/>
          </p:nvPr>
        </p:nvSpPr>
        <p:spPr>
          <a:xfrm>
            <a:off x="396000" y="3000372"/>
            <a:ext cx="4040188" cy="2988000"/>
          </a:xfrm>
          <a:solidFill>
            <a:srgbClr val="DCDCDC"/>
          </a:solidFill>
        </p:spPr>
        <p:txBody>
          <a:bodyPr/>
          <a:lstStyle>
            <a:lvl1pPr algn="l">
              <a:lnSpc>
                <a:spcPts val="2400"/>
              </a:lnSpc>
              <a:defRPr sz="21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Textplatzhalter 4"/>
          <p:cNvSpPr>
            <a:spLocks noGrp="1"/>
          </p:cNvSpPr>
          <p:nvPr>
            <p:ph type="body" sz="quarter" idx="3"/>
          </p:nvPr>
        </p:nvSpPr>
        <p:spPr>
          <a:xfrm>
            <a:off x="4645025" y="2268000"/>
            <a:ext cx="4041775" cy="684000"/>
          </a:xfrm>
          <a:solidFill>
            <a:srgbClr val="E2001A"/>
          </a:solidFill>
        </p:spPr>
        <p:txBody>
          <a:bodyPr anchor="b">
            <a:noAutofit/>
          </a:bodyPr>
          <a:lstStyle>
            <a:lvl1pPr marL="0" indent="0">
              <a:lnSpc>
                <a:spcPts val="24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smtClean="0"/>
              <a:t>Textmasterformate durch Klicken bearbeiten</a:t>
            </a:r>
          </a:p>
        </p:txBody>
      </p:sp>
      <p:sp>
        <p:nvSpPr>
          <p:cNvPr id="6" name="Inhaltsplatzhalter 5"/>
          <p:cNvSpPr>
            <a:spLocks noGrp="1"/>
          </p:cNvSpPr>
          <p:nvPr>
            <p:ph sz="quarter" idx="4"/>
          </p:nvPr>
        </p:nvSpPr>
        <p:spPr>
          <a:xfrm>
            <a:off x="4645025" y="3000372"/>
            <a:ext cx="4041775" cy="2988000"/>
          </a:xfrm>
          <a:solidFill>
            <a:srgbClr val="DCDCDC"/>
          </a:solidFill>
        </p:spPr>
        <p:txBody>
          <a:bodyPr/>
          <a:lstStyle>
            <a:lvl1pPr>
              <a:lnSpc>
                <a:spcPts val="2400"/>
              </a:lnSpc>
              <a:defRPr sz="21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9" name="Foliennummernplatzhalter 5"/>
          <p:cNvSpPr>
            <a:spLocks noGrp="1"/>
          </p:cNvSpPr>
          <p:nvPr>
            <p:ph type="sldNum" sz="quarter" idx="10"/>
          </p:nvPr>
        </p:nvSpPr>
        <p:spPr/>
        <p:txBody>
          <a:bodyPr/>
          <a:lstStyle>
            <a:lvl1pPr algn="l" fontAlgn="auto">
              <a:spcBef>
                <a:spcPts val="0"/>
              </a:spcBef>
              <a:spcAft>
                <a:spcPts val="0"/>
              </a:spcAft>
              <a:defRPr sz="1050">
                <a:solidFill>
                  <a:schemeClr val="bg1"/>
                </a:solidFill>
                <a:latin typeface="+mn-lt"/>
              </a:defRPr>
            </a:lvl1pPr>
          </a:lstStyle>
          <a:p>
            <a:pPr>
              <a:defRPr/>
            </a:pPr>
            <a:fld id="{F31DBC27-A56A-451D-B6B1-EDA30EF6C712}" type="slidenum">
              <a:rPr lang="de-DE"/>
              <a:pPr>
                <a:defRPr/>
              </a:pPr>
              <a:t>‹Nr.›</a:t>
            </a:fld>
            <a:endParaRPr lang="de-DE"/>
          </a:p>
        </p:txBody>
      </p:sp>
    </p:spTree>
    <p:extLst>
      <p:ext uri="{BB962C8B-B14F-4D97-AF65-F5344CB8AC3E}">
        <p14:creationId xmlns:p14="http://schemas.microsoft.com/office/powerpoint/2010/main" val="98585413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TITEL-Folie Rot (Präsidialverw.)">
    <p:bg>
      <p:bgPr>
        <a:solidFill>
          <a:schemeClr val="accent6">
            <a:lumMod val="75000"/>
          </a:schemeClr>
        </a:solidFill>
        <a:effectLst/>
      </p:bgPr>
    </p:bg>
    <p:spTree>
      <p:nvGrpSpPr>
        <p:cNvPr id="1" name=""/>
        <p:cNvGrpSpPr/>
        <p:nvPr/>
      </p:nvGrpSpPr>
      <p:grpSpPr>
        <a:xfrm>
          <a:off x="0" y="0"/>
          <a:ext cx="0" cy="0"/>
          <a:chOff x="0" y="0"/>
          <a:chExt cx="0" cy="0"/>
        </a:xfrm>
      </p:grpSpPr>
      <p:pic>
        <p:nvPicPr>
          <p:cNvPr id="5" name="Grafik 11" descr="Titelbild_Esa1ArchitektenSkizze_Rot.gif"/>
          <p:cNvPicPr>
            <a:picLocks noChangeAspect="1"/>
          </p:cNvPicPr>
          <p:nvPr userDrawn="1"/>
        </p:nvPicPr>
        <p:blipFill>
          <a:blip r:embed="rId2" cstate="print"/>
          <a:srcRect/>
          <a:stretch>
            <a:fillRect/>
          </a:stretch>
        </p:blipFill>
        <p:spPr bwMode="auto">
          <a:xfrm>
            <a:off x="0" y="1522413"/>
            <a:ext cx="9144000" cy="4773612"/>
          </a:xfrm>
          <a:prstGeom prst="rect">
            <a:avLst/>
          </a:prstGeom>
          <a:noFill/>
          <a:ln w="9525">
            <a:noFill/>
            <a:miter lim="800000"/>
            <a:headEnd/>
            <a:tailEnd/>
          </a:ln>
        </p:spPr>
      </p:pic>
      <p:sp>
        <p:nvSpPr>
          <p:cNvPr id="6" name="Fußzeilenplatzhalter 4"/>
          <p:cNvSpPr txBox="1">
            <a:spLocks/>
          </p:cNvSpPr>
          <p:nvPr userDrawn="1"/>
        </p:nvSpPr>
        <p:spPr>
          <a:xfrm>
            <a:off x="571500" y="6408738"/>
            <a:ext cx="2704356" cy="395287"/>
          </a:xfrm>
          <a:prstGeom prst="rect">
            <a:avLst/>
          </a:prstGeom>
        </p:spPr>
        <p:txBody>
          <a:bodyPr anchor="ctr"/>
          <a:lstStyle>
            <a:lvl1pPr algn="l">
              <a:defRPr sz="900" b="1" baseline="0">
                <a:solidFill>
                  <a:schemeClr val="bg1"/>
                </a:solidFill>
                <a:latin typeface="Calibri" pitchFamily="34" charset="0"/>
              </a:defRPr>
            </a:lvl1pPr>
          </a:lstStyle>
          <a:p>
            <a:pPr fontAlgn="auto">
              <a:spcBef>
                <a:spcPts val="0"/>
              </a:spcBef>
              <a:spcAft>
                <a:spcPts val="0"/>
              </a:spcAft>
              <a:defRPr/>
            </a:pPr>
            <a:endParaRPr lang="de-DE" dirty="0"/>
          </a:p>
        </p:txBody>
      </p:sp>
      <p:sp>
        <p:nvSpPr>
          <p:cNvPr id="2" name="Titel 1"/>
          <p:cNvSpPr>
            <a:spLocks noGrp="1"/>
          </p:cNvSpPr>
          <p:nvPr>
            <p:ph type="title"/>
          </p:nvPr>
        </p:nvSpPr>
        <p:spPr>
          <a:xfrm>
            <a:off x="396000" y="2214554"/>
            <a:ext cx="8352000" cy="1166058"/>
          </a:xfrm>
        </p:spPr>
        <p:txBody>
          <a:bodyPr>
            <a:noAutofit/>
          </a:bodyPr>
          <a:lstStyle>
            <a:lvl1pPr algn="ctr">
              <a:defRPr sz="3800">
                <a:solidFill>
                  <a:schemeClr val="bg1"/>
                </a:solidFill>
              </a:defRPr>
            </a:lvl1pPr>
          </a:lstStyle>
          <a:p>
            <a:r>
              <a:rPr lang="de-DE" dirty="0" smtClean="0"/>
              <a:t>Titelmasterformat durch Klicken bearbeiten</a:t>
            </a:r>
            <a:endParaRPr lang="de-DE" dirty="0"/>
          </a:p>
        </p:txBody>
      </p:sp>
      <p:sp>
        <p:nvSpPr>
          <p:cNvPr id="4" name="Untertitel 2"/>
          <p:cNvSpPr>
            <a:spLocks noGrp="1"/>
          </p:cNvSpPr>
          <p:nvPr>
            <p:ph type="subTitle" idx="1"/>
          </p:nvPr>
        </p:nvSpPr>
        <p:spPr>
          <a:xfrm>
            <a:off x="396000" y="3500438"/>
            <a:ext cx="8352000" cy="857256"/>
          </a:xfrm>
        </p:spPr>
        <p:txBody>
          <a:bodyPr>
            <a:normAutofit/>
          </a:bodyPr>
          <a:lstStyle>
            <a:lvl1pPr marL="0" indent="0" algn="ctr">
              <a:lnSpc>
                <a:spcPts val="3600"/>
              </a:lnSpc>
              <a:buNone/>
              <a:defRPr sz="1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STANDARD-Folie">
    <p:spTree>
      <p:nvGrpSpPr>
        <p:cNvPr id="1" name=""/>
        <p:cNvGrpSpPr/>
        <p:nvPr/>
      </p:nvGrpSpPr>
      <p:grpSpPr>
        <a:xfrm>
          <a:off x="0" y="0"/>
          <a:ext cx="0" cy="0"/>
          <a:chOff x="0" y="0"/>
          <a:chExt cx="0" cy="0"/>
        </a:xfrm>
      </p:grpSpPr>
      <p:cxnSp>
        <p:nvCxnSpPr>
          <p:cNvPr id="4" name="Gerade Verbindung 3"/>
          <p:cNvCxnSpPr/>
          <p:nvPr userDrawn="1"/>
        </p:nvCxnSpPr>
        <p:spPr>
          <a:xfrm rot="5400000">
            <a:off x="7588250" y="6588125"/>
            <a:ext cx="53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p:nvPr userDrawn="1"/>
        </p:nvCxnSpPr>
        <p:spPr>
          <a:xfrm rot="5400000">
            <a:off x="4087019" y="6587331"/>
            <a:ext cx="5397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96000" y="1620000"/>
            <a:ext cx="8352000" cy="648000"/>
          </a:xfrm>
        </p:spPr>
        <p:txBody>
          <a:bodyPr>
            <a:normAutofit/>
          </a:bodyPr>
          <a:lstStyle>
            <a:lvl1pPr algn="l">
              <a:defRPr sz="26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86123" y="2237662"/>
            <a:ext cx="8352000" cy="3672000"/>
          </a:xfrm>
        </p:spPr>
        <p:txBody>
          <a:bodyPr/>
          <a:lstStyle>
            <a:lvl1pPr>
              <a:lnSpc>
                <a:spcPts val="2600"/>
              </a:lnSpc>
              <a:spcBef>
                <a:spcPts val="600"/>
              </a:spcBef>
              <a:buNone/>
              <a:defRPr sz="2000" b="0"/>
            </a:lvl1pPr>
            <a:lvl2pPr marL="180975" indent="-180975">
              <a:lnSpc>
                <a:spcPts val="2600"/>
              </a:lnSpc>
              <a:spcBef>
                <a:spcPts val="600"/>
              </a:spcBef>
              <a:buSzPct val="85000"/>
              <a:buFontTx/>
              <a:buBlip>
                <a:blip r:embed="rId2"/>
              </a:buBlip>
              <a:defRPr sz="1800"/>
            </a:lvl2pPr>
            <a:lvl3pPr marL="361950" indent="-180975">
              <a:lnSpc>
                <a:spcPts val="2200"/>
              </a:lnSpc>
              <a:spcBef>
                <a:spcPts val="600"/>
              </a:spcBef>
              <a:buFontTx/>
              <a:buBlip>
                <a:blip r:embed="rId3"/>
              </a:buBlip>
              <a:tabLst/>
              <a:defRPr sz="1600"/>
            </a:lvl3pPr>
            <a:lvl4pPr marL="542925" indent="-180975">
              <a:lnSpc>
                <a:spcPts val="2000"/>
              </a:lnSpc>
              <a:spcBef>
                <a:spcPts val="600"/>
              </a:spcBef>
              <a:buFontTx/>
              <a:buBlip>
                <a:blip r:embed="rId3"/>
              </a:buBlip>
              <a:defRPr sz="1400"/>
            </a:lvl4pPr>
            <a:lvl5pPr marL="714375" indent="-171450">
              <a:lnSpc>
                <a:spcPts val="1700"/>
              </a:lnSpc>
              <a:spcBef>
                <a:spcPts val="600"/>
              </a:spcBef>
              <a:buFontTx/>
              <a:buBlip>
                <a:blip r:embed="rId3"/>
              </a:buBlip>
              <a:defRPr sz="12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10"/>
          </p:nvPr>
        </p:nvSpPr>
        <p:spPr>
          <a:noFill/>
        </p:spPr>
        <p:txBody>
          <a:bodyPr/>
          <a:lstStyle>
            <a:lvl1pPr algn="l" fontAlgn="auto">
              <a:spcBef>
                <a:spcPts val="0"/>
              </a:spcBef>
              <a:spcAft>
                <a:spcPts val="0"/>
              </a:spcAft>
              <a:defRPr sz="1050">
                <a:solidFill>
                  <a:schemeClr val="accent6">
                    <a:lumMod val="75000"/>
                  </a:schemeClr>
                </a:solidFill>
                <a:latin typeface="+mn-lt"/>
              </a:defRPr>
            </a:lvl1pPr>
          </a:lstStyle>
          <a:p>
            <a:pPr>
              <a:defRPr/>
            </a:pPr>
            <a:fld id="{4E0D8C60-A6FB-4233-AC93-D0D2D80B6C52}"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TITEL-Folie (Hell)">
    <p:spTree>
      <p:nvGrpSpPr>
        <p:cNvPr id="1" name=""/>
        <p:cNvGrpSpPr/>
        <p:nvPr/>
      </p:nvGrpSpPr>
      <p:grpSpPr>
        <a:xfrm>
          <a:off x="0" y="0"/>
          <a:ext cx="0" cy="0"/>
          <a:chOff x="0" y="0"/>
          <a:chExt cx="0" cy="0"/>
        </a:xfrm>
      </p:grpSpPr>
      <p:pic>
        <p:nvPicPr>
          <p:cNvPr id="4" name="Grafik 11" descr="Titelbild_DichantEsa1Pano_Hell.jpg"/>
          <p:cNvPicPr>
            <a:picLocks noChangeAspect="1"/>
          </p:cNvPicPr>
          <p:nvPr userDrawn="1"/>
        </p:nvPicPr>
        <p:blipFill>
          <a:blip r:embed="rId2" cstate="print"/>
          <a:srcRect/>
          <a:stretch>
            <a:fillRect/>
          </a:stretch>
        </p:blipFill>
        <p:spPr bwMode="auto">
          <a:xfrm>
            <a:off x="0" y="1404938"/>
            <a:ext cx="9144000" cy="4810125"/>
          </a:xfrm>
          <a:prstGeom prst="rect">
            <a:avLst/>
          </a:prstGeom>
          <a:noFill/>
          <a:ln w="9525">
            <a:noFill/>
            <a:miter lim="800000"/>
            <a:headEnd/>
            <a:tailEnd/>
          </a:ln>
        </p:spPr>
      </p:pic>
      <p:sp>
        <p:nvSpPr>
          <p:cNvPr id="5" name="Fußzeilenplatzhalter 4"/>
          <p:cNvSpPr txBox="1">
            <a:spLocks/>
          </p:cNvSpPr>
          <p:nvPr userDrawn="1"/>
        </p:nvSpPr>
        <p:spPr>
          <a:xfrm>
            <a:off x="571500" y="6408738"/>
            <a:ext cx="8207375" cy="395287"/>
          </a:xfrm>
          <a:prstGeom prst="rect">
            <a:avLst/>
          </a:prstGeom>
        </p:spPr>
        <p:txBody>
          <a:bodyPr anchor="ctr"/>
          <a:lstStyle>
            <a:lvl1pPr algn="l">
              <a:defRPr sz="900" b="1" baseline="0">
                <a:solidFill>
                  <a:schemeClr val="bg1"/>
                </a:solidFill>
                <a:latin typeface="Calibri" pitchFamily="34" charset="0"/>
              </a:defRPr>
            </a:lvl1pPr>
          </a:lstStyle>
          <a:p>
            <a:pPr fontAlgn="auto">
              <a:spcBef>
                <a:spcPts val="0"/>
              </a:spcBef>
              <a:spcAft>
                <a:spcPts val="0"/>
              </a:spcAft>
              <a:defRPr/>
            </a:pPr>
            <a:endParaRPr lang="de-DE" dirty="0"/>
          </a:p>
        </p:txBody>
      </p:sp>
      <p:sp>
        <p:nvSpPr>
          <p:cNvPr id="2" name="Titel 1"/>
          <p:cNvSpPr>
            <a:spLocks noGrp="1"/>
          </p:cNvSpPr>
          <p:nvPr>
            <p:ph type="ctrTitle"/>
          </p:nvPr>
        </p:nvSpPr>
        <p:spPr>
          <a:xfrm>
            <a:off x="685800" y="2130425"/>
            <a:ext cx="7772400" cy="1470025"/>
          </a:xfrm>
        </p:spPr>
        <p:txBody>
          <a:bodyPr>
            <a:normAutofit/>
          </a:bodyPr>
          <a:lstStyle>
            <a:lvl1pPr algn="ctr">
              <a:lnSpc>
                <a:spcPts val="4800"/>
              </a:lnSpc>
              <a:defRPr sz="3800" b="1">
                <a:solidFill>
                  <a:srgbClr val="E2001A"/>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3886200"/>
            <a:ext cx="6400800" cy="1752600"/>
          </a:xfrm>
        </p:spPr>
        <p:txBody>
          <a:bodyPr>
            <a:normAutofit/>
          </a:bodyPr>
          <a:lstStyle>
            <a:lvl1pPr marL="0" indent="0" algn="ctr">
              <a:lnSpc>
                <a:spcPts val="3600"/>
              </a:lnSpc>
              <a:buNone/>
              <a:defRPr sz="2800" b="1">
                <a:solidFill>
                  <a:srgbClr val="96969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6" name="Foliennummernplatzhalter 5"/>
          <p:cNvSpPr>
            <a:spLocks noGrp="1"/>
          </p:cNvSpPr>
          <p:nvPr>
            <p:ph type="sldNum" sz="quarter" idx="10"/>
          </p:nvPr>
        </p:nvSpPr>
        <p:spPr/>
        <p:txBody>
          <a:bodyPr/>
          <a:lstStyle>
            <a:lvl1pPr algn="l" fontAlgn="auto">
              <a:spcBef>
                <a:spcPts val="0"/>
              </a:spcBef>
              <a:spcAft>
                <a:spcPts val="0"/>
              </a:spcAft>
              <a:defRPr sz="1050">
                <a:solidFill>
                  <a:schemeClr val="bg1"/>
                </a:solidFill>
                <a:latin typeface="+mn-lt"/>
              </a:defRPr>
            </a:lvl1pPr>
          </a:lstStyle>
          <a:p>
            <a:pPr>
              <a:defRPr/>
            </a:pPr>
            <a:fld id="{FDCB684A-9735-47E8-ADA9-DE7F9A5E45F4}" type="slidenum">
              <a:rPr lang="de-DE"/>
              <a:pPr>
                <a:defRPr/>
              </a:pPr>
              <a:t>‹Nr.›</a:t>
            </a:fld>
            <a:endParaRPr lang="de-D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2.Vergleichsfolie">
    <p:spTree>
      <p:nvGrpSpPr>
        <p:cNvPr id="1" name=""/>
        <p:cNvGrpSpPr/>
        <p:nvPr/>
      </p:nvGrpSpPr>
      <p:grpSpPr>
        <a:xfrm>
          <a:off x="0" y="0"/>
          <a:ext cx="0" cy="0"/>
          <a:chOff x="0" y="0"/>
          <a:chExt cx="0" cy="0"/>
        </a:xfrm>
      </p:grpSpPr>
      <p:cxnSp>
        <p:nvCxnSpPr>
          <p:cNvPr id="7" name="Gerade Verbindung 6"/>
          <p:cNvCxnSpPr/>
          <p:nvPr userDrawn="1"/>
        </p:nvCxnSpPr>
        <p:spPr>
          <a:xfrm rot="5400000">
            <a:off x="7588250" y="6588125"/>
            <a:ext cx="53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userDrawn="1"/>
        </p:nvCxnSpPr>
        <p:spPr>
          <a:xfrm rot="5400000">
            <a:off x="4087019" y="6587331"/>
            <a:ext cx="5397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a:xfrm>
            <a:off x="396000" y="1620000"/>
            <a:ext cx="8352000" cy="648000"/>
          </a:xfrm>
        </p:spPr>
        <p:txBody>
          <a:bodyPr>
            <a:normAutofit/>
          </a:bodyPr>
          <a:lstStyle>
            <a:lvl1pPr algn="l">
              <a:defRPr sz="2600" b="1"/>
            </a:lvl1pPr>
          </a:lstStyle>
          <a:p>
            <a:r>
              <a:rPr lang="de-DE" smtClean="0"/>
              <a:t>Titelmasterformat durch Klicken bearbeiten</a:t>
            </a:r>
            <a:endParaRPr lang="de-DE" dirty="0"/>
          </a:p>
        </p:txBody>
      </p:sp>
      <p:sp>
        <p:nvSpPr>
          <p:cNvPr id="3" name="Textplatzhalter 2"/>
          <p:cNvSpPr>
            <a:spLocks noGrp="1"/>
          </p:cNvSpPr>
          <p:nvPr>
            <p:ph type="body" idx="1"/>
          </p:nvPr>
        </p:nvSpPr>
        <p:spPr>
          <a:xfrm>
            <a:off x="396000" y="2268000"/>
            <a:ext cx="4040188" cy="684000"/>
          </a:xfrm>
          <a:solidFill>
            <a:srgbClr val="E2001A"/>
          </a:solidFill>
        </p:spPr>
        <p:txBody>
          <a:bodyPr anchor="b">
            <a:noAutofit/>
          </a:bodyPr>
          <a:lstStyle>
            <a:lvl1pPr marL="0" indent="0">
              <a:lnSpc>
                <a:spcPts val="24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396000" y="3000372"/>
            <a:ext cx="4040188" cy="2988000"/>
          </a:xfrm>
          <a:solidFill>
            <a:srgbClr val="DCDCDC"/>
          </a:solidFill>
        </p:spPr>
        <p:txBody>
          <a:bodyPr/>
          <a:lstStyle>
            <a:lvl1pPr algn="l">
              <a:lnSpc>
                <a:spcPts val="2400"/>
              </a:lnSpc>
              <a:defRPr sz="21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645025" y="2268000"/>
            <a:ext cx="4041775" cy="684000"/>
          </a:xfrm>
          <a:solidFill>
            <a:srgbClr val="E2001A"/>
          </a:solidFill>
        </p:spPr>
        <p:txBody>
          <a:bodyPr anchor="b">
            <a:noAutofit/>
          </a:bodyPr>
          <a:lstStyle>
            <a:lvl1pPr marL="0" indent="0">
              <a:lnSpc>
                <a:spcPts val="2400"/>
              </a:lnSpc>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3000372"/>
            <a:ext cx="4041775" cy="2988000"/>
          </a:xfrm>
          <a:solidFill>
            <a:srgbClr val="DCDCDC"/>
          </a:solidFill>
        </p:spPr>
        <p:txBody>
          <a:bodyPr/>
          <a:lstStyle>
            <a:lvl1pPr>
              <a:lnSpc>
                <a:spcPts val="2400"/>
              </a:lnSpc>
              <a:defRPr sz="21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9" name="Foliennummernplatzhalter 5"/>
          <p:cNvSpPr>
            <a:spLocks noGrp="1"/>
          </p:cNvSpPr>
          <p:nvPr>
            <p:ph type="sldNum" sz="quarter" idx="10"/>
          </p:nvPr>
        </p:nvSpPr>
        <p:spPr/>
        <p:txBody>
          <a:bodyPr/>
          <a:lstStyle>
            <a:lvl1pPr algn="l" fontAlgn="auto">
              <a:spcBef>
                <a:spcPts val="0"/>
              </a:spcBef>
              <a:spcAft>
                <a:spcPts val="0"/>
              </a:spcAft>
              <a:defRPr sz="1050">
                <a:solidFill>
                  <a:schemeClr val="accent6">
                    <a:lumMod val="75000"/>
                  </a:schemeClr>
                </a:solidFill>
                <a:latin typeface="+mn-lt"/>
              </a:defRPr>
            </a:lvl1pPr>
          </a:lstStyle>
          <a:p>
            <a:pPr>
              <a:defRPr/>
            </a:pPr>
            <a:fld id="{06288B33-9BA4-43DE-B3CB-74034EC1192B}"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p:nvSpPr>
        <p:spPr>
          <a:xfrm>
            <a:off x="557213" y="6372225"/>
            <a:ext cx="2790651" cy="485775"/>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200" b="1" dirty="0" smtClean="0"/>
              <a:t>Gabriele Kaiser – University </a:t>
            </a:r>
            <a:r>
              <a:rPr lang="de-DE" sz="1200" b="1" dirty="0" err="1" smtClean="0"/>
              <a:t>of</a:t>
            </a:r>
            <a:r>
              <a:rPr lang="de-DE" sz="1200" b="1" dirty="0" smtClean="0"/>
              <a:t> Hamburg</a:t>
            </a:r>
            <a:endParaRPr lang="de-DE" sz="1200" b="1" dirty="0"/>
          </a:p>
        </p:txBody>
      </p:sp>
      <p:sp>
        <p:nvSpPr>
          <p:cNvPr id="1027" name="Titelplatzhalter 1"/>
          <p:cNvSpPr>
            <a:spLocks noGrp="1"/>
          </p:cNvSpPr>
          <p:nvPr>
            <p:ph type="title"/>
          </p:nvPr>
        </p:nvSpPr>
        <p:spPr bwMode="auto">
          <a:xfrm>
            <a:off x="395288" y="1619250"/>
            <a:ext cx="8353425" cy="649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1028" name="Textplatzhalter 2"/>
          <p:cNvSpPr>
            <a:spLocks noGrp="1"/>
          </p:cNvSpPr>
          <p:nvPr>
            <p:ph type="body" idx="1"/>
          </p:nvPr>
        </p:nvSpPr>
        <p:spPr bwMode="auto">
          <a:xfrm>
            <a:off x="395288" y="2339975"/>
            <a:ext cx="83534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pic>
        <p:nvPicPr>
          <p:cNvPr id="1029" name="Grafik 6" descr="LogoMitKopfzeile_Esa1.png"/>
          <p:cNvPicPr>
            <a:picLocks noChangeAspect="1"/>
          </p:cNvPicPr>
          <p:nvPr/>
        </p:nvPicPr>
        <p:blipFill>
          <a:blip r:embed="rId7" cstate="print"/>
          <a:srcRect/>
          <a:stretch>
            <a:fillRect/>
          </a:stretch>
        </p:blipFill>
        <p:spPr bwMode="auto">
          <a:xfrm>
            <a:off x="0" y="0"/>
            <a:ext cx="9144000" cy="1525588"/>
          </a:xfrm>
          <a:prstGeom prst="rect">
            <a:avLst/>
          </a:prstGeom>
          <a:noFill/>
          <a:ln w="9525">
            <a:noFill/>
            <a:miter lim="800000"/>
            <a:headEnd/>
            <a:tailEnd/>
          </a:ln>
        </p:spPr>
      </p:pic>
      <p:sp>
        <p:nvSpPr>
          <p:cNvPr id="9" name="Rechteck 8"/>
          <p:cNvSpPr/>
          <p:nvPr/>
        </p:nvSpPr>
        <p:spPr>
          <a:xfrm>
            <a:off x="0" y="6318250"/>
            <a:ext cx="539750" cy="539750"/>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Rechteck 9"/>
          <p:cNvSpPr/>
          <p:nvPr/>
        </p:nvSpPr>
        <p:spPr>
          <a:xfrm>
            <a:off x="557213" y="6318250"/>
            <a:ext cx="8586787" cy="71438"/>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2" name="Foliennummernplatzhalter 5"/>
          <p:cNvSpPr>
            <a:spLocks noGrp="1"/>
          </p:cNvSpPr>
          <p:nvPr>
            <p:ph type="sldNum" sz="quarter" idx="4"/>
          </p:nvPr>
        </p:nvSpPr>
        <p:spPr>
          <a:xfrm>
            <a:off x="8027988" y="6526213"/>
            <a:ext cx="947737" cy="215900"/>
          </a:xfrm>
          <a:prstGeom prst="rect">
            <a:avLst/>
          </a:prstGeom>
        </p:spPr>
        <p:txBody>
          <a:bodyPr vert="horz" lIns="91440" tIns="45720" rIns="91440" bIns="45720" rtlCol="0" anchor="ctr"/>
          <a:lstStyle>
            <a:lvl1pPr algn="l" fontAlgn="auto">
              <a:spcBef>
                <a:spcPts val="0"/>
              </a:spcBef>
              <a:spcAft>
                <a:spcPts val="0"/>
              </a:spcAft>
              <a:defRPr sz="1050">
                <a:solidFill>
                  <a:schemeClr val="bg1"/>
                </a:solidFill>
                <a:latin typeface="+mn-lt"/>
              </a:defRPr>
            </a:lvl1pPr>
          </a:lstStyle>
          <a:p>
            <a:pPr>
              <a:defRPr/>
            </a:pPr>
            <a:fld id="{1AA41097-BF5A-47C3-9A4A-98CC91834CE6}" type="slidenum">
              <a:rPr lang="de-DE" smtClean="0"/>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8" r:id="rId5"/>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0-#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600"/>
                                  </p:stCondLst>
                                  <p:childTnLst>
                                    <p:set>
                                      <p:cBhvr>
                                        <p:cTn id="11" dur="1" fill="hold">
                                          <p:stCondLst>
                                            <p:cond delay="0"/>
                                          </p:stCondLst>
                                        </p:cTn>
                                        <p:tgtEl>
                                          <p:spTgt spid="1028">
                                            <p:txEl>
                                              <p:pRg st="0" end="0"/>
                                            </p:txEl>
                                          </p:spTgt>
                                        </p:tgtEl>
                                        <p:attrNameLst>
                                          <p:attrName>style.visibility</p:attrName>
                                        </p:attrNameLst>
                                      </p:cBhvr>
                                      <p:to>
                                        <p:strVal val="visible"/>
                                      </p:to>
                                    </p:set>
                                    <p:anim calcmode="lin" valueType="num">
                                      <p:cBhvr additive="base">
                                        <p:cTn id="12" dur="500" fill="hold"/>
                                        <p:tgtEl>
                                          <p:spTgt spid="102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28">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600"/>
                            </p:stCondLst>
                            <p:childTnLst>
                              <p:par>
                                <p:cTn id="15" presetID="2" presetClass="entr" presetSubtype="8" fill="hold" grpId="0" nodeType="afterEffect">
                                  <p:stCondLst>
                                    <p:cond delay="0"/>
                                  </p:stCondLst>
                                  <p:childTnLst>
                                    <p:set>
                                      <p:cBhvr>
                                        <p:cTn id="16" dur="1" fill="hold">
                                          <p:stCondLst>
                                            <p:cond delay="0"/>
                                          </p:stCondLst>
                                        </p:cTn>
                                        <p:tgtEl>
                                          <p:spTgt spid="1028">
                                            <p:txEl>
                                              <p:pRg st="1" end="1"/>
                                            </p:txEl>
                                          </p:spTgt>
                                        </p:tgtEl>
                                        <p:attrNameLst>
                                          <p:attrName>style.visibility</p:attrName>
                                        </p:attrNameLst>
                                      </p:cBhvr>
                                      <p:to>
                                        <p:strVal val="visible"/>
                                      </p:to>
                                    </p:set>
                                    <p:anim calcmode="lin" valueType="num">
                                      <p:cBhvr additive="base">
                                        <p:cTn id="17" dur="500" fill="hold"/>
                                        <p:tgtEl>
                                          <p:spTgt spid="1028">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028">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2100"/>
                            </p:stCondLst>
                            <p:childTnLst>
                              <p:par>
                                <p:cTn id="20" presetID="2" presetClass="entr" presetSubtype="8" fill="hold" grpId="0" nodeType="afterEffect">
                                  <p:stCondLst>
                                    <p:cond delay="0"/>
                                  </p:stCondLst>
                                  <p:childTnLst>
                                    <p:set>
                                      <p:cBhvr>
                                        <p:cTn id="21" dur="1" fill="hold">
                                          <p:stCondLst>
                                            <p:cond delay="0"/>
                                          </p:stCondLst>
                                        </p:cTn>
                                        <p:tgtEl>
                                          <p:spTgt spid="1028">
                                            <p:txEl>
                                              <p:pRg st="2" end="2"/>
                                            </p:txEl>
                                          </p:spTgt>
                                        </p:tgtEl>
                                        <p:attrNameLst>
                                          <p:attrName>style.visibility</p:attrName>
                                        </p:attrNameLst>
                                      </p:cBhvr>
                                      <p:to>
                                        <p:strVal val="visible"/>
                                      </p:to>
                                    </p:set>
                                    <p:anim calcmode="lin" valueType="num">
                                      <p:cBhvr additive="base">
                                        <p:cTn id="22" dur="500" fill="hold"/>
                                        <p:tgtEl>
                                          <p:spTgt spid="1028">
                                            <p:txEl>
                                              <p:pRg st="2" end="2"/>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028">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600"/>
                            </p:stCondLst>
                            <p:childTnLst>
                              <p:par>
                                <p:cTn id="25" presetID="2" presetClass="entr" presetSubtype="8" fill="hold" grpId="0" nodeType="afterEffect">
                                  <p:stCondLst>
                                    <p:cond delay="0"/>
                                  </p:stCondLst>
                                  <p:childTnLst>
                                    <p:set>
                                      <p:cBhvr>
                                        <p:cTn id="26" dur="1" fill="hold">
                                          <p:stCondLst>
                                            <p:cond delay="0"/>
                                          </p:stCondLst>
                                        </p:cTn>
                                        <p:tgtEl>
                                          <p:spTgt spid="1028">
                                            <p:txEl>
                                              <p:pRg st="3" end="3"/>
                                            </p:txEl>
                                          </p:spTgt>
                                        </p:tgtEl>
                                        <p:attrNameLst>
                                          <p:attrName>style.visibility</p:attrName>
                                        </p:attrNameLst>
                                      </p:cBhvr>
                                      <p:to>
                                        <p:strVal val="visible"/>
                                      </p:to>
                                    </p:set>
                                    <p:anim calcmode="lin" valueType="num">
                                      <p:cBhvr additive="base">
                                        <p:cTn id="27" dur="500" fill="hold"/>
                                        <p:tgtEl>
                                          <p:spTgt spid="1028">
                                            <p:txEl>
                                              <p:pRg st="3" end="3"/>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28">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3100"/>
                            </p:stCondLst>
                            <p:childTnLst>
                              <p:par>
                                <p:cTn id="30" presetID="2" presetClass="entr" presetSubtype="8" fill="hold" grpId="0" nodeType="afterEffect">
                                  <p:stCondLst>
                                    <p:cond delay="0"/>
                                  </p:stCondLst>
                                  <p:childTnLst>
                                    <p:set>
                                      <p:cBhvr>
                                        <p:cTn id="31" dur="1" fill="hold">
                                          <p:stCondLst>
                                            <p:cond delay="0"/>
                                          </p:stCondLst>
                                        </p:cTn>
                                        <p:tgtEl>
                                          <p:spTgt spid="1028">
                                            <p:txEl>
                                              <p:pRg st="4" end="4"/>
                                            </p:txEl>
                                          </p:spTgt>
                                        </p:tgtEl>
                                        <p:attrNameLst>
                                          <p:attrName>style.visibility</p:attrName>
                                        </p:attrNameLst>
                                      </p:cBhvr>
                                      <p:to>
                                        <p:strVal val="visible"/>
                                      </p:to>
                                    </p:set>
                                    <p:anim calcmode="lin" valueType="num">
                                      <p:cBhvr additive="base">
                                        <p:cTn id="32" dur="500" fill="hold"/>
                                        <p:tgtEl>
                                          <p:spTgt spid="1028">
                                            <p:txEl>
                                              <p:pRg st="4" end="4"/>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02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tmplLst>
          <p:tmpl lvl="1">
            <p:tnLst>
              <p:par>
                <p:cTn presetID="2" presetClass="entr" presetSubtype="8" fill="hold" nodeType="afterEffect">
                  <p:stCondLst>
                    <p:cond delay="60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 calcmode="lin" valueType="num">
                      <p:cBhvr additive="base">
                        <p:cTn dur="500" fill="hold"/>
                        <p:tgtEl>
                          <p:spTgt spid="1028"/>
                        </p:tgtEl>
                        <p:attrNameLst>
                          <p:attrName>ppt_x</p:attrName>
                        </p:attrNameLst>
                      </p:cBhvr>
                      <p:tavLst>
                        <p:tav tm="0">
                          <p:val>
                            <p:strVal val="0-#ppt_w/2"/>
                          </p:val>
                        </p:tav>
                        <p:tav tm="100000">
                          <p:val>
                            <p:strVal val="#ppt_x"/>
                          </p:val>
                        </p:tav>
                      </p:tavLst>
                    </p:anim>
                    <p:anim calcmode="lin" valueType="num">
                      <p:cBhvr additive="base">
                        <p:cTn dur="500" fill="hold"/>
                        <p:tgtEl>
                          <p:spTgt spid="1028"/>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l" rtl="0" eaLnBrk="0" fontAlgn="base" hangingPunct="0">
        <a:spcBef>
          <a:spcPct val="0"/>
        </a:spcBef>
        <a:spcAft>
          <a:spcPct val="0"/>
        </a:spcAft>
        <a:defRPr sz="2600" b="1" kern="1200">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eaLnBrk="1" fontAlgn="base" hangingPunct="1">
        <a:spcBef>
          <a:spcPct val="0"/>
        </a:spcBef>
        <a:spcAft>
          <a:spcPct val="0"/>
        </a:spcAft>
        <a:defRPr sz="2600" b="1">
          <a:solidFill>
            <a:schemeClr val="tx1"/>
          </a:solidFill>
          <a:latin typeface="Calibri" pitchFamily="34" charset="0"/>
        </a:defRPr>
      </a:lvl6pPr>
      <a:lvl7pPr marL="914400" algn="l" rtl="0" eaLnBrk="1" fontAlgn="base" hangingPunct="1">
        <a:spcBef>
          <a:spcPct val="0"/>
        </a:spcBef>
        <a:spcAft>
          <a:spcPct val="0"/>
        </a:spcAft>
        <a:defRPr sz="2600" b="1">
          <a:solidFill>
            <a:schemeClr val="tx1"/>
          </a:solidFill>
          <a:latin typeface="Calibri" pitchFamily="34" charset="0"/>
        </a:defRPr>
      </a:lvl7pPr>
      <a:lvl8pPr marL="1371600" algn="l" rtl="0" eaLnBrk="1" fontAlgn="base" hangingPunct="1">
        <a:spcBef>
          <a:spcPct val="0"/>
        </a:spcBef>
        <a:spcAft>
          <a:spcPct val="0"/>
        </a:spcAft>
        <a:defRPr sz="2600" b="1">
          <a:solidFill>
            <a:schemeClr val="tx1"/>
          </a:solidFill>
          <a:latin typeface="Calibri" pitchFamily="34" charset="0"/>
        </a:defRPr>
      </a:lvl8pPr>
      <a:lvl9pPr marL="1828800" algn="l" rtl="0" eaLnBrk="1" fontAlgn="base" hangingPunct="1">
        <a:spcBef>
          <a:spcPct val="0"/>
        </a:spcBef>
        <a:spcAft>
          <a:spcPct val="0"/>
        </a:spcAft>
        <a:defRPr sz="2600" b="1">
          <a:solidFill>
            <a:schemeClr val="tx1"/>
          </a:solidFill>
          <a:latin typeface="Calibri" pitchFamily="34" charset="0"/>
        </a:defRPr>
      </a:lvl9pPr>
    </p:titleStyle>
    <p:bodyStyle>
      <a:lvl1pPr marL="342900" indent="-342900" algn="l" rtl="0" eaLnBrk="0" fontAlgn="base" hangingPunct="0">
        <a:lnSpc>
          <a:spcPts val="2600"/>
        </a:lnSpc>
        <a:spcBef>
          <a:spcPts val="600"/>
        </a:spcBef>
        <a:spcAft>
          <a:spcPct val="0"/>
        </a:spcAft>
        <a:buFont typeface="Arial" charset="0"/>
        <a:buChar char="•"/>
        <a:defRPr sz="2000" kern="1200">
          <a:solidFill>
            <a:schemeClr val="tx1"/>
          </a:solidFill>
          <a:latin typeface="+mn-lt"/>
          <a:ea typeface="+mn-ea"/>
          <a:cs typeface="+mn-cs"/>
        </a:defRPr>
      </a:lvl1pPr>
      <a:lvl2pPr marL="180975" indent="-180975" algn="l" rtl="0" eaLnBrk="0" fontAlgn="base" hangingPunct="0">
        <a:lnSpc>
          <a:spcPts val="2600"/>
        </a:lnSpc>
        <a:spcBef>
          <a:spcPts val="600"/>
        </a:spcBef>
        <a:spcAft>
          <a:spcPct val="0"/>
        </a:spcAft>
        <a:buSzPct val="85000"/>
        <a:buBlip>
          <a:blip r:embed="rId8"/>
        </a:buBlip>
        <a:defRPr sz="2800" kern="1200">
          <a:solidFill>
            <a:schemeClr val="tx1"/>
          </a:solidFill>
          <a:latin typeface="+mn-lt"/>
          <a:ea typeface="+mn-ea"/>
          <a:cs typeface="+mn-cs"/>
        </a:defRPr>
      </a:lvl2pPr>
      <a:lvl3pPr marL="361950" indent="-180975" algn="l" rtl="0" eaLnBrk="0" fontAlgn="base" hangingPunct="0">
        <a:lnSpc>
          <a:spcPts val="2200"/>
        </a:lnSpc>
        <a:spcBef>
          <a:spcPts val="600"/>
        </a:spcBef>
        <a:spcAft>
          <a:spcPct val="0"/>
        </a:spcAft>
        <a:buBlip>
          <a:blip r:embed="rId9"/>
        </a:buBlip>
        <a:defRPr sz="1600" kern="1200">
          <a:solidFill>
            <a:schemeClr val="tx1"/>
          </a:solidFill>
          <a:latin typeface="+mn-lt"/>
          <a:ea typeface="+mn-ea"/>
          <a:cs typeface="+mn-cs"/>
        </a:defRPr>
      </a:lvl3pPr>
      <a:lvl4pPr marL="542925" indent="-180975" algn="l" rtl="0" eaLnBrk="0" fontAlgn="base" hangingPunct="0">
        <a:lnSpc>
          <a:spcPts val="2000"/>
        </a:lnSpc>
        <a:spcBef>
          <a:spcPts val="600"/>
        </a:spcBef>
        <a:spcAft>
          <a:spcPct val="0"/>
        </a:spcAft>
        <a:buBlip>
          <a:blip r:embed="rId9"/>
        </a:buBlip>
        <a:defRPr sz="1400" kern="1200">
          <a:solidFill>
            <a:schemeClr val="tx1"/>
          </a:solidFill>
          <a:latin typeface="+mn-lt"/>
          <a:ea typeface="+mn-ea"/>
          <a:cs typeface="+mn-cs"/>
        </a:defRPr>
      </a:lvl4pPr>
      <a:lvl5pPr marL="714375" indent="-171450" algn="l" rtl="0" eaLnBrk="0" fontAlgn="base" hangingPunct="0">
        <a:lnSpc>
          <a:spcPts val="1700"/>
        </a:lnSpc>
        <a:spcBef>
          <a:spcPts val="600"/>
        </a:spcBef>
        <a:spcAft>
          <a:spcPct val="0"/>
        </a:spcAft>
        <a:buBlip>
          <a:blip r:embed="rId9"/>
        </a:buBlip>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p:cNvSpPr/>
          <p:nvPr/>
        </p:nvSpPr>
        <p:spPr>
          <a:xfrm>
            <a:off x="557213" y="6372225"/>
            <a:ext cx="2718643" cy="485775"/>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200" b="1" dirty="0" smtClean="0"/>
              <a:t>Gabriele Kaiser – University </a:t>
            </a:r>
            <a:r>
              <a:rPr lang="de-DE" sz="1200" b="1" dirty="0" err="1" smtClean="0"/>
              <a:t>of</a:t>
            </a:r>
            <a:r>
              <a:rPr lang="de-DE" sz="1200" b="1" dirty="0" smtClean="0"/>
              <a:t> Hamburg</a:t>
            </a:r>
            <a:endParaRPr lang="de-DE" sz="1200" b="1" dirty="0"/>
          </a:p>
        </p:txBody>
      </p:sp>
      <p:sp>
        <p:nvSpPr>
          <p:cNvPr id="2051" name="Titelplatzhalter 1"/>
          <p:cNvSpPr>
            <a:spLocks noGrp="1"/>
          </p:cNvSpPr>
          <p:nvPr>
            <p:ph type="title"/>
          </p:nvPr>
        </p:nvSpPr>
        <p:spPr bwMode="auto">
          <a:xfrm>
            <a:off x="395288" y="1619250"/>
            <a:ext cx="8353425" cy="6492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2052" name="Textplatzhalter 2"/>
          <p:cNvSpPr>
            <a:spLocks noGrp="1"/>
          </p:cNvSpPr>
          <p:nvPr>
            <p:ph type="body" idx="1"/>
          </p:nvPr>
        </p:nvSpPr>
        <p:spPr bwMode="auto">
          <a:xfrm>
            <a:off x="395288" y="2339975"/>
            <a:ext cx="8353425" cy="3671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9" name="Rechteck 8"/>
          <p:cNvSpPr/>
          <p:nvPr/>
        </p:nvSpPr>
        <p:spPr>
          <a:xfrm>
            <a:off x="0" y="6318250"/>
            <a:ext cx="539750" cy="539750"/>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Rechteck 9"/>
          <p:cNvSpPr/>
          <p:nvPr/>
        </p:nvSpPr>
        <p:spPr>
          <a:xfrm>
            <a:off x="557213" y="6318250"/>
            <a:ext cx="8586787" cy="71438"/>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2055" name="Grafik 10" descr="LogoMitKopfzeile_Blanko.png"/>
          <p:cNvPicPr>
            <a:picLocks noChangeAspect="1"/>
          </p:cNvPicPr>
          <p:nvPr/>
        </p:nvPicPr>
        <p:blipFill>
          <a:blip r:embed="rId6" cstate="print"/>
          <a:srcRect/>
          <a:stretch>
            <a:fillRect/>
          </a:stretch>
        </p:blipFill>
        <p:spPr bwMode="auto">
          <a:xfrm>
            <a:off x="0" y="0"/>
            <a:ext cx="9144000" cy="1525588"/>
          </a:xfrm>
          <a:prstGeom prst="rect">
            <a:avLst/>
          </a:prstGeom>
          <a:noFill/>
          <a:ln w="9525">
            <a:noFill/>
            <a:miter lim="800000"/>
            <a:headEnd/>
            <a:tailEnd/>
          </a:ln>
        </p:spPr>
      </p:pic>
      <p:sp>
        <p:nvSpPr>
          <p:cNvPr id="13" name="Foliennummernplatzhalter 5"/>
          <p:cNvSpPr>
            <a:spLocks noGrp="1"/>
          </p:cNvSpPr>
          <p:nvPr>
            <p:ph type="sldNum" sz="quarter" idx="4"/>
          </p:nvPr>
        </p:nvSpPr>
        <p:spPr>
          <a:xfrm>
            <a:off x="8304213" y="6526213"/>
            <a:ext cx="515937" cy="215900"/>
          </a:xfrm>
          <a:prstGeom prst="rect">
            <a:avLst/>
          </a:prstGeom>
        </p:spPr>
        <p:txBody>
          <a:bodyPr vert="horz" lIns="91440" tIns="45720" rIns="91440" bIns="45720" rtlCol="0" anchor="ctr"/>
          <a:lstStyle>
            <a:lvl1pPr algn="l" fontAlgn="auto">
              <a:spcBef>
                <a:spcPts val="0"/>
              </a:spcBef>
              <a:spcAft>
                <a:spcPts val="0"/>
              </a:spcAft>
              <a:defRPr sz="1050">
                <a:solidFill>
                  <a:schemeClr val="accent6">
                    <a:lumMod val="75000"/>
                  </a:schemeClr>
                </a:solidFill>
                <a:latin typeface="+mn-lt"/>
              </a:defRPr>
            </a:lvl1pPr>
          </a:lstStyle>
          <a:p>
            <a:pPr>
              <a:defRPr/>
            </a:pPr>
            <a:fld id="{32AD5973-E0BE-43CC-9F5E-0FCA17E92E48}" type="slidenum">
              <a:rPr lang="de-DE" smtClean="0"/>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0-#ppt_w/2"/>
                                          </p:val>
                                        </p:tav>
                                        <p:tav tm="100000">
                                          <p:val>
                                            <p:strVal val="#ppt_x"/>
                                          </p:val>
                                        </p:tav>
                                      </p:tavLst>
                                    </p:anim>
                                    <p:anim calcmode="lin" valueType="num">
                                      <p:cBhvr additive="base">
                                        <p:cTn id="8" dur="500" fill="hold"/>
                                        <p:tgtEl>
                                          <p:spTgt spid="20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600"/>
                                  </p:stCondLst>
                                  <p:childTnLst>
                                    <p:set>
                                      <p:cBhvr>
                                        <p:cTn id="12" dur="1" fill="hold">
                                          <p:stCondLst>
                                            <p:cond delay="0"/>
                                          </p:stCondLst>
                                        </p:cTn>
                                        <p:tgtEl>
                                          <p:spTgt spid="2052">
                                            <p:txEl>
                                              <p:pRg st="0" end="0"/>
                                            </p:txEl>
                                          </p:spTgt>
                                        </p:tgtEl>
                                        <p:attrNameLst>
                                          <p:attrName>style.visibility</p:attrName>
                                        </p:attrNameLst>
                                      </p:cBhvr>
                                      <p:to>
                                        <p:strVal val="visible"/>
                                      </p:to>
                                    </p:set>
                                    <p:anim calcmode="lin" valueType="num">
                                      <p:cBhvr additive="base">
                                        <p:cTn id="13" dur="500" fill="hold"/>
                                        <p:tgtEl>
                                          <p:spTgt spid="205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52">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052">
                                            <p:txEl>
                                              <p:pRg st="1" end="1"/>
                                            </p:txEl>
                                          </p:spTgt>
                                        </p:tgtEl>
                                        <p:attrNameLst>
                                          <p:attrName>style.visibility</p:attrName>
                                        </p:attrNameLst>
                                      </p:cBhvr>
                                      <p:to>
                                        <p:strVal val="visible"/>
                                      </p:to>
                                    </p:set>
                                    <p:anim calcmode="lin" valueType="num">
                                      <p:cBhvr additive="base">
                                        <p:cTn id="17" dur="500" fill="hold"/>
                                        <p:tgtEl>
                                          <p:spTgt spid="2052">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52">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052">
                                            <p:txEl>
                                              <p:pRg st="2" end="2"/>
                                            </p:txEl>
                                          </p:spTgt>
                                        </p:tgtEl>
                                        <p:attrNameLst>
                                          <p:attrName>style.visibility</p:attrName>
                                        </p:attrNameLst>
                                      </p:cBhvr>
                                      <p:to>
                                        <p:strVal val="visible"/>
                                      </p:to>
                                    </p:set>
                                    <p:anim calcmode="lin" valueType="num">
                                      <p:cBhvr additive="base">
                                        <p:cTn id="21" dur="500" fill="hold"/>
                                        <p:tgtEl>
                                          <p:spTgt spid="2052">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052">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052">
                                            <p:txEl>
                                              <p:pRg st="3" end="3"/>
                                            </p:txEl>
                                          </p:spTgt>
                                        </p:tgtEl>
                                        <p:attrNameLst>
                                          <p:attrName>style.visibility</p:attrName>
                                        </p:attrNameLst>
                                      </p:cBhvr>
                                      <p:to>
                                        <p:strVal val="visible"/>
                                      </p:to>
                                    </p:set>
                                    <p:anim calcmode="lin" valueType="num">
                                      <p:cBhvr additive="base">
                                        <p:cTn id="25" dur="500" fill="hold"/>
                                        <p:tgtEl>
                                          <p:spTgt spid="205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52">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2">
                                            <p:txEl>
                                              <p:pRg st="4" end="4"/>
                                            </p:txEl>
                                          </p:spTgt>
                                        </p:tgtEl>
                                        <p:attrNameLst>
                                          <p:attrName>style.visibility</p:attrName>
                                        </p:attrNameLst>
                                      </p:cBhvr>
                                      <p:to>
                                        <p:strVal val="visible"/>
                                      </p:to>
                                    </p:set>
                                    <p:anim calcmode="lin" valueType="num">
                                      <p:cBhvr additive="base">
                                        <p:cTn id="29" dur="500" fill="hold"/>
                                        <p:tgtEl>
                                          <p:spTgt spid="2052">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05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2052" grpId="0" build="p">
        <p:tmplLst>
          <p:tmpl lvl="1">
            <p:tnLst>
              <p:par>
                <p:cTn presetID="2" presetClass="entr" presetSubtype="8" fill="hold" nodeType="clickEffect">
                  <p:stCondLst>
                    <p:cond delay="600"/>
                  </p:stCondLst>
                  <p:childTnLst>
                    <p:set>
                      <p:cBhvr>
                        <p:cTn dur="1" fill="hold">
                          <p:stCondLst>
                            <p:cond delay="0"/>
                          </p:stCondLst>
                        </p:cTn>
                        <p:tgtEl>
                          <p:spTgt spid="2052"/>
                        </p:tgtEl>
                        <p:attrNameLst>
                          <p:attrName>style.visibility</p:attrName>
                        </p:attrNameLst>
                      </p:cBhvr>
                      <p:to>
                        <p:strVal val="visible"/>
                      </p:to>
                    </p:set>
                    <p:anim calcmode="lin" valueType="num">
                      <p:cBhvr additive="base">
                        <p:cTn dur="500" fill="hold"/>
                        <p:tgtEl>
                          <p:spTgt spid="2052"/>
                        </p:tgtEl>
                        <p:attrNameLst>
                          <p:attrName>ppt_x</p:attrName>
                        </p:attrNameLst>
                      </p:cBhvr>
                      <p:tavLst>
                        <p:tav tm="0">
                          <p:val>
                            <p:strVal val="0-#ppt_w/2"/>
                          </p:val>
                        </p:tav>
                        <p:tav tm="100000">
                          <p:val>
                            <p:strVal val="#ppt_x"/>
                          </p:val>
                        </p:tav>
                      </p:tavLst>
                    </p:anim>
                    <p:anim calcmode="lin" valueType="num">
                      <p:cBhvr additive="base">
                        <p:cTn dur="500" fill="hold"/>
                        <p:tgtEl>
                          <p:spTgt spid="2052"/>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2052"/>
                        </p:tgtEl>
                        <p:attrNameLst>
                          <p:attrName>style.visibility</p:attrName>
                        </p:attrNameLst>
                      </p:cBhvr>
                      <p:to>
                        <p:strVal val="visible"/>
                      </p:to>
                    </p:set>
                    <p:anim calcmode="lin" valueType="num">
                      <p:cBhvr additive="base">
                        <p:cTn dur="500" fill="hold"/>
                        <p:tgtEl>
                          <p:spTgt spid="2052"/>
                        </p:tgtEl>
                        <p:attrNameLst>
                          <p:attrName>ppt_x</p:attrName>
                        </p:attrNameLst>
                      </p:cBhvr>
                      <p:tavLst>
                        <p:tav tm="0">
                          <p:val>
                            <p:strVal val="0-#ppt_w/2"/>
                          </p:val>
                        </p:tav>
                        <p:tav tm="100000">
                          <p:val>
                            <p:strVal val="#ppt_x"/>
                          </p:val>
                        </p:tav>
                      </p:tavLst>
                    </p:anim>
                    <p:anim calcmode="lin" valueType="num">
                      <p:cBhvr additive="base">
                        <p:cTn dur="500" fill="hold"/>
                        <p:tgtEl>
                          <p:spTgt spid="2052"/>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2052"/>
                        </p:tgtEl>
                        <p:attrNameLst>
                          <p:attrName>style.visibility</p:attrName>
                        </p:attrNameLst>
                      </p:cBhvr>
                      <p:to>
                        <p:strVal val="visible"/>
                      </p:to>
                    </p:set>
                    <p:anim calcmode="lin" valueType="num">
                      <p:cBhvr additive="base">
                        <p:cTn dur="500" fill="hold"/>
                        <p:tgtEl>
                          <p:spTgt spid="2052"/>
                        </p:tgtEl>
                        <p:attrNameLst>
                          <p:attrName>ppt_x</p:attrName>
                        </p:attrNameLst>
                      </p:cBhvr>
                      <p:tavLst>
                        <p:tav tm="0">
                          <p:val>
                            <p:strVal val="0-#ppt_w/2"/>
                          </p:val>
                        </p:tav>
                        <p:tav tm="100000">
                          <p:val>
                            <p:strVal val="#ppt_x"/>
                          </p:val>
                        </p:tav>
                      </p:tavLst>
                    </p:anim>
                    <p:anim calcmode="lin" valueType="num">
                      <p:cBhvr additive="base">
                        <p:cTn dur="500" fill="hold"/>
                        <p:tgtEl>
                          <p:spTgt spid="2052"/>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2052"/>
                        </p:tgtEl>
                        <p:attrNameLst>
                          <p:attrName>style.visibility</p:attrName>
                        </p:attrNameLst>
                      </p:cBhvr>
                      <p:to>
                        <p:strVal val="visible"/>
                      </p:to>
                    </p:set>
                    <p:anim calcmode="lin" valueType="num">
                      <p:cBhvr additive="base">
                        <p:cTn dur="500" fill="hold"/>
                        <p:tgtEl>
                          <p:spTgt spid="2052"/>
                        </p:tgtEl>
                        <p:attrNameLst>
                          <p:attrName>ppt_x</p:attrName>
                        </p:attrNameLst>
                      </p:cBhvr>
                      <p:tavLst>
                        <p:tav tm="0">
                          <p:val>
                            <p:strVal val="0-#ppt_w/2"/>
                          </p:val>
                        </p:tav>
                        <p:tav tm="100000">
                          <p:val>
                            <p:strVal val="#ppt_x"/>
                          </p:val>
                        </p:tav>
                      </p:tavLst>
                    </p:anim>
                    <p:anim calcmode="lin" valueType="num">
                      <p:cBhvr additive="base">
                        <p:cTn dur="500" fill="hold"/>
                        <p:tgtEl>
                          <p:spTgt spid="2052"/>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2052"/>
                        </p:tgtEl>
                        <p:attrNameLst>
                          <p:attrName>style.visibility</p:attrName>
                        </p:attrNameLst>
                      </p:cBhvr>
                      <p:to>
                        <p:strVal val="visible"/>
                      </p:to>
                    </p:set>
                    <p:anim calcmode="lin" valueType="num">
                      <p:cBhvr additive="base">
                        <p:cTn dur="500" fill="hold"/>
                        <p:tgtEl>
                          <p:spTgt spid="2052"/>
                        </p:tgtEl>
                        <p:attrNameLst>
                          <p:attrName>ppt_x</p:attrName>
                        </p:attrNameLst>
                      </p:cBhvr>
                      <p:tavLst>
                        <p:tav tm="0">
                          <p:val>
                            <p:strVal val="0-#ppt_w/2"/>
                          </p:val>
                        </p:tav>
                        <p:tav tm="100000">
                          <p:val>
                            <p:strVal val="#ppt_x"/>
                          </p:val>
                        </p:tav>
                      </p:tavLst>
                    </p:anim>
                    <p:anim calcmode="lin" valueType="num">
                      <p:cBhvr additive="base">
                        <p:cTn dur="500" fill="hold"/>
                        <p:tgtEl>
                          <p:spTgt spid="2052"/>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l" rtl="0" eaLnBrk="0" fontAlgn="base" hangingPunct="0">
        <a:spcBef>
          <a:spcPct val="0"/>
        </a:spcBef>
        <a:spcAft>
          <a:spcPct val="0"/>
        </a:spcAft>
        <a:defRPr sz="2600" b="1" kern="1200">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eaLnBrk="1" fontAlgn="base" hangingPunct="1">
        <a:spcBef>
          <a:spcPct val="0"/>
        </a:spcBef>
        <a:spcAft>
          <a:spcPct val="0"/>
        </a:spcAft>
        <a:defRPr sz="2600" b="1">
          <a:solidFill>
            <a:schemeClr val="tx1"/>
          </a:solidFill>
          <a:latin typeface="Calibri" pitchFamily="34" charset="0"/>
        </a:defRPr>
      </a:lvl6pPr>
      <a:lvl7pPr marL="914400" algn="l" rtl="0" eaLnBrk="1" fontAlgn="base" hangingPunct="1">
        <a:spcBef>
          <a:spcPct val="0"/>
        </a:spcBef>
        <a:spcAft>
          <a:spcPct val="0"/>
        </a:spcAft>
        <a:defRPr sz="2600" b="1">
          <a:solidFill>
            <a:schemeClr val="tx1"/>
          </a:solidFill>
          <a:latin typeface="Calibri" pitchFamily="34" charset="0"/>
        </a:defRPr>
      </a:lvl7pPr>
      <a:lvl8pPr marL="1371600" algn="l" rtl="0" eaLnBrk="1" fontAlgn="base" hangingPunct="1">
        <a:spcBef>
          <a:spcPct val="0"/>
        </a:spcBef>
        <a:spcAft>
          <a:spcPct val="0"/>
        </a:spcAft>
        <a:defRPr sz="2600" b="1">
          <a:solidFill>
            <a:schemeClr val="tx1"/>
          </a:solidFill>
          <a:latin typeface="Calibri" pitchFamily="34" charset="0"/>
        </a:defRPr>
      </a:lvl8pPr>
      <a:lvl9pPr marL="1828800" algn="l" rtl="0" eaLnBrk="1" fontAlgn="base" hangingPunct="1">
        <a:spcBef>
          <a:spcPct val="0"/>
        </a:spcBef>
        <a:spcAft>
          <a:spcPct val="0"/>
        </a:spcAft>
        <a:defRPr sz="2600" b="1">
          <a:solidFill>
            <a:schemeClr val="tx1"/>
          </a:solidFill>
          <a:latin typeface="Calibri" pitchFamily="34" charset="0"/>
        </a:defRPr>
      </a:lvl9pPr>
    </p:titleStyle>
    <p:bodyStyle>
      <a:lvl1pPr marL="342900" indent="-342900" algn="l" rtl="0" eaLnBrk="0" fontAlgn="base" hangingPunct="0">
        <a:lnSpc>
          <a:spcPts val="2600"/>
        </a:lnSpc>
        <a:spcBef>
          <a:spcPts val="600"/>
        </a:spcBef>
        <a:spcAft>
          <a:spcPct val="0"/>
        </a:spcAft>
        <a:buFont typeface="Arial" charset="0"/>
        <a:buChar char="•"/>
        <a:defRPr sz="2000" kern="1200">
          <a:solidFill>
            <a:schemeClr val="tx1"/>
          </a:solidFill>
          <a:latin typeface="+mn-lt"/>
          <a:ea typeface="+mn-ea"/>
          <a:cs typeface="+mn-cs"/>
        </a:defRPr>
      </a:lvl1pPr>
      <a:lvl2pPr marL="180975" indent="-180975" algn="l" rtl="0" eaLnBrk="0" fontAlgn="base" hangingPunct="0">
        <a:lnSpc>
          <a:spcPts val="2600"/>
        </a:lnSpc>
        <a:spcBef>
          <a:spcPts val="600"/>
        </a:spcBef>
        <a:spcAft>
          <a:spcPct val="0"/>
        </a:spcAft>
        <a:buSzPct val="85000"/>
        <a:buBlip>
          <a:blip r:embed="rId7"/>
        </a:buBlip>
        <a:defRPr sz="2800" kern="1200">
          <a:solidFill>
            <a:schemeClr val="tx1"/>
          </a:solidFill>
          <a:latin typeface="+mn-lt"/>
          <a:ea typeface="+mn-ea"/>
          <a:cs typeface="+mn-cs"/>
        </a:defRPr>
      </a:lvl2pPr>
      <a:lvl3pPr marL="361950" indent="-180975" algn="l" rtl="0" eaLnBrk="0" fontAlgn="base" hangingPunct="0">
        <a:lnSpc>
          <a:spcPts val="2200"/>
        </a:lnSpc>
        <a:spcBef>
          <a:spcPts val="600"/>
        </a:spcBef>
        <a:spcAft>
          <a:spcPct val="0"/>
        </a:spcAft>
        <a:buBlip>
          <a:blip r:embed="rId8"/>
        </a:buBlip>
        <a:defRPr sz="1600" kern="1200">
          <a:solidFill>
            <a:schemeClr val="tx1"/>
          </a:solidFill>
          <a:latin typeface="+mn-lt"/>
          <a:ea typeface="+mn-ea"/>
          <a:cs typeface="+mn-cs"/>
        </a:defRPr>
      </a:lvl3pPr>
      <a:lvl4pPr marL="542925" indent="-180975" algn="l" rtl="0" eaLnBrk="0" fontAlgn="base" hangingPunct="0">
        <a:lnSpc>
          <a:spcPts val="2000"/>
        </a:lnSpc>
        <a:spcBef>
          <a:spcPts val="600"/>
        </a:spcBef>
        <a:spcAft>
          <a:spcPct val="0"/>
        </a:spcAft>
        <a:buBlip>
          <a:blip r:embed="rId8"/>
        </a:buBlip>
        <a:defRPr sz="1400" kern="1200">
          <a:solidFill>
            <a:schemeClr val="tx1"/>
          </a:solidFill>
          <a:latin typeface="+mn-lt"/>
          <a:ea typeface="+mn-ea"/>
          <a:cs typeface="+mn-cs"/>
        </a:defRPr>
      </a:lvl4pPr>
      <a:lvl5pPr marL="714375" indent="-171450" algn="l" rtl="0" eaLnBrk="0" fontAlgn="base" hangingPunct="0">
        <a:lnSpc>
          <a:spcPts val="1700"/>
        </a:lnSpc>
        <a:spcBef>
          <a:spcPts val="600"/>
        </a:spcBef>
        <a:spcAft>
          <a:spcPct val="0"/>
        </a:spcAft>
        <a:buBlip>
          <a:blip r:embed="rId8"/>
        </a:buBlip>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hteck 7"/>
          <p:cNvSpPr/>
          <p:nvPr/>
        </p:nvSpPr>
        <p:spPr>
          <a:xfrm>
            <a:off x="471488" y="6443663"/>
            <a:ext cx="8672512" cy="41433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075" name="Titelplatzhalter 1"/>
          <p:cNvSpPr>
            <a:spLocks noGrp="1"/>
          </p:cNvSpPr>
          <p:nvPr>
            <p:ph type="title"/>
          </p:nvPr>
        </p:nvSpPr>
        <p:spPr bwMode="auto">
          <a:xfrm>
            <a:off x="395288" y="1223963"/>
            <a:ext cx="8353425" cy="6477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dirty="0" smtClean="0"/>
              <a:t>Titelmasterformat durch Klicken bearbeiten</a:t>
            </a:r>
          </a:p>
        </p:txBody>
      </p:sp>
      <p:sp>
        <p:nvSpPr>
          <p:cNvPr id="3076" name="Textplatzhalter 2"/>
          <p:cNvSpPr>
            <a:spLocks noGrp="1"/>
          </p:cNvSpPr>
          <p:nvPr>
            <p:ph type="body" idx="1"/>
          </p:nvPr>
        </p:nvSpPr>
        <p:spPr bwMode="auto">
          <a:xfrm>
            <a:off x="395288" y="1944688"/>
            <a:ext cx="8353425" cy="431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9" name="Rechteck 8"/>
          <p:cNvSpPr/>
          <p:nvPr/>
        </p:nvSpPr>
        <p:spPr>
          <a:xfrm>
            <a:off x="0" y="6426200"/>
            <a:ext cx="454025" cy="431800"/>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0" name="Rechteck 9"/>
          <p:cNvSpPr/>
          <p:nvPr/>
        </p:nvSpPr>
        <p:spPr>
          <a:xfrm>
            <a:off x="471488" y="6426200"/>
            <a:ext cx="8672512" cy="46038"/>
          </a:xfrm>
          <a:prstGeom prst="rect">
            <a:avLst/>
          </a:prstGeom>
          <a:solidFill>
            <a:srgbClr val="E200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3079" name="Grafik 11" descr="LogoMitKopfzeile_KleineHoehe290px.png"/>
          <p:cNvPicPr>
            <a:picLocks noChangeAspect="1"/>
          </p:cNvPicPr>
          <p:nvPr/>
        </p:nvPicPr>
        <p:blipFill>
          <a:blip r:embed="rId6" cstate="print"/>
          <a:srcRect/>
          <a:stretch>
            <a:fillRect/>
          </a:stretch>
        </p:blipFill>
        <p:spPr bwMode="auto">
          <a:xfrm>
            <a:off x="0" y="0"/>
            <a:ext cx="9144000" cy="1060450"/>
          </a:xfrm>
          <a:prstGeom prst="rect">
            <a:avLst/>
          </a:prstGeom>
          <a:noFill/>
          <a:ln w="9525">
            <a:noFill/>
            <a:miter lim="800000"/>
            <a:headEnd/>
            <a:tailEnd/>
          </a:ln>
        </p:spPr>
      </p:pic>
      <p:sp>
        <p:nvSpPr>
          <p:cNvPr id="11" name="Fußzeilenplatzhalter 4"/>
          <p:cNvSpPr txBox="1">
            <a:spLocks/>
          </p:cNvSpPr>
          <p:nvPr/>
        </p:nvSpPr>
        <p:spPr>
          <a:xfrm>
            <a:off x="611561" y="6453188"/>
            <a:ext cx="2808311" cy="395287"/>
          </a:xfrm>
          <a:prstGeom prst="rect">
            <a:avLst/>
          </a:prstGeom>
        </p:spPr>
        <p:txBody>
          <a:bodyPr anchor="ctr"/>
          <a:lstStyle>
            <a:lvl1pPr algn="l">
              <a:defRPr sz="900" b="1" baseline="0">
                <a:solidFill>
                  <a:schemeClr val="bg1"/>
                </a:solidFill>
                <a:latin typeface="Calibri" pitchFamily="34" charset="0"/>
              </a:defRPr>
            </a:lvl1pPr>
          </a:lstStyle>
          <a:p>
            <a:pPr fontAlgn="auto">
              <a:spcBef>
                <a:spcPts val="0"/>
              </a:spcBef>
              <a:spcAft>
                <a:spcPts val="0"/>
              </a:spcAft>
              <a:defRPr/>
            </a:pPr>
            <a:r>
              <a:rPr lang="de-DE" sz="1200" dirty="0" smtClean="0"/>
              <a:t>Gabriele Kaiser – University </a:t>
            </a:r>
            <a:r>
              <a:rPr lang="de-DE" sz="1200" dirty="0" err="1" smtClean="0"/>
              <a:t>of</a:t>
            </a:r>
            <a:r>
              <a:rPr lang="de-DE" sz="1200" dirty="0" smtClean="0"/>
              <a:t> Hamburg</a:t>
            </a:r>
            <a:endParaRPr lang="de-DE" sz="1200" dirty="0"/>
          </a:p>
        </p:txBody>
      </p:sp>
      <p:sp>
        <p:nvSpPr>
          <p:cNvPr id="13" name="Foliennummernplatzhalter 5"/>
          <p:cNvSpPr>
            <a:spLocks noGrp="1"/>
          </p:cNvSpPr>
          <p:nvPr>
            <p:ph type="sldNum" sz="quarter" idx="4"/>
          </p:nvPr>
        </p:nvSpPr>
        <p:spPr>
          <a:xfrm>
            <a:off x="8304213" y="6526213"/>
            <a:ext cx="515937" cy="215900"/>
          </a:xfrm>
          <a:prstGeom prst="rect">
            <a:avLst/>
          </a:prstGeom>
        </p:spPr>
        <p:txBody>
          <a:bodyPr vert="horz" lIns="91440" tIns="45720" rIns="91440" bIns="45720" rtlCol="0" anchor="ctr"/>
          <a:lstStyle>
            <a:lvl1pPr algn="l" fontAlgn="auto">
              <a:spcBef>
                <a:spcPts val="0"/>
              </a:spcBef>
              <a:spcAft>
                <a:spcPts val="0"/>
              </a:spcAft>
              <a:defRPr sz="1050">
                <a:solidFill>
                  <a:schemeClr val="bg1"/>
                </a:solidFill>
                <a:latin typeface="+mn-lt"/>
              </a:defRPr>
            </a:lvl1pPr>
          </a:lstStyle>
          <a:p>
            <a:pPr>
              <a:defRPr/>
            </a:pPr>
            <a:fld id="{C79ED1E6-4E75-4906-9C98-B645919A3F36}"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600"/>
                                  </p:stCondLst>
                                  <p:childTnLst>
                                    <p:set>
                                      <p:cBhvr>
                                        <p:cTn id="12" dur="1" fill="hold">
                                          <p:stCondLst>
                                            <p:cond delay="0"/>
                                          </p:stCondLst>
                                        </p:cTn>
                                        <p:tgtEl>
                                          <p:spTgt spid="3076">
                                            <p:txEl>
                                              <p:pRg st="0" end="0"/>
                                            </p:txEl>
                                          </p:spTgt>
                                        </p:tgtEl>
                                        <p:attrNameLst>
                                          <p:attrName>style.visibility</p:attrName>
                                        </p:attrNameLst>
                                      </p:cBhvr>
                                      <p:to>
                                        <p:strVal val="visible"/>
                                      </p:to>
                                    </p:set>
                                    <p:anim calcmode="lin" valueType="num">
                                      <p:cBhvr additive="base">
                                        <p:cTn id="13" dur="500" fill="hold"/>
                                        <p:tgtEl>
                                          <p:spTgt spid="307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6">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6" fill="hold" grpId="0" nodeType="withEffect">
                                  <p:stCondLst>
                                    <p:cond delay="0"/>
                                  </p:stCondLst>
                                  <p:childTnLst>
                                    <p:set>
                                      <p:cBhvr>
                                        <p:cTn id="16" dur="1" fill="hold">
                                          <p:stCondLst>
                                            <p:cond delay="0"/>
                                          </p:stCondLst>
                                        </p:cTn>
                                        <p:tgtEl>
                                          <p:spTgt spid="3076">
                                            <p:txEl>
                                              <p:pRg st="1" end="1"/>
                                            </p:txEl>
                                          </p:spTgt>
                                        </p:tgtEl>
                                        <p:attrNameLst>
                                          <p:attrName>style.visibility</p:attrName>
                                        </p:attrNameLst>
                                      </p:cBhvr>
                                      <p:to>
                                        <p:strVal val="visible"/>
                                      </p:to>
                                    </p:set>
                                    <p:anim calcmode="lin" valueType="num">
                                      <p:cBhvr additive="base">
                                        <p:cTn id="17" dur="500" fill="hold"/>
                                        <p:tgtEl>
                                          <p:spTgt spid="3076">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076">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3076">
                                            <p:txEl>
                                              <p:pRg st="2" end="2"/>
                                            </p:txEl>
                                          </p:spTgt>
                                        </p:tgtEl>
                                        <p:attrNameLst>
                                          <p:attrName>style.visibility</p:attrName>
                                        </p:attrNameLst>
                                      </p:cBhvr>
                                      <p:to>
                                        <p:strVal val="visible"/>
                                      </p:to>
                                    </p:set>
                                    <p:anim calcmode="lin" valueType="num">
                                      <p:cBhvr additive="base">
                                        <p:cTn id="21" dur="500" fill="hold"/>
                                        <p:tgtEl>
                                          <p:spTgt spid="307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076">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3076">
                                            <p:txEl>
                                              <p:pRg st="3" end="3"/>
                                            </p:txEl>
                                          </p:spTgt>
                                        </p:tgtEl>
                                        <p:attrNameLst>
                                          <p:attrName>style.visibility</p:attrName>
                                        </p:attrNameLst>
                                      </p:cBhvr>
                                      <p:to>
                                        <p:strVal val="visible"/>
                                      </p:to>
                                    </p:set>
                                    <p:anim calcmode="lin" valueType="num">
                                      <p:cBhvr additive="base">
                                        <p:cTn id="25" dur="500" fill="hold"/>
                                        <p:tgtEl>
                                          <p:spTgt spid="3076">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7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3076">
                                            <p:txEl>
                                              <p:pRg st="4" end="4"/>
                                            </p:txEl>
                                          </p:spTgt>
                                        </p:tgtEl>
                                        <p:attrNameLst>
                                          <p:attrName>style.visibility</p:attrName>
                                        </p:attrNameLst>
                                      </p:cBhvr>
                                      <p:to>
                                        <p:strVal val="visible"/>
                                      </p:to>
                                    </p:set>
                                    <p:anim calcmode="lin" valueType="num">
                                      <p:cBhvr additive="base">
                                        <p:cTn id="29" dur="500" fill="hold"/>
                                        <p:tgtEl>
                                          <p:spTgt spid="3076">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07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build="p">
        <p:tmplLst>
          <p:tmpl lvl="1">
            <p:tnLst>
              <p:par>
                <p:cTn presetID="2" presetClass="entr" presetSubtype="6" fill="hold" nodeType="clickEffect">
                  <p:stCondLst>
                    <p:cond delay="60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1+#ppt_h/2"/>
                          </p:val>
                        </p:tav>
                        <p:tav tm="100000">
                          <p:val>
                            <p:strVal val="#ppt_y"/>
                          </p:val>
                        </p:tav>
                      </p:tavLst>
                    </p:anim>
                  </p:childTnLst>
                </p:cTn>
              </p:par>
            </p:tnLst>
          </p:tmpl>
          <p:tmpl lvl="2">
            <p:tnLst>
              <p:par>
                <p:cTn presetID="2" presetClass="entr" presetSubtype="6" fill="hold" nodeType="withEffect">
                  <p:stCondLst>
                    <p:cond delay="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1+#ppt_h/2"/>
                          </p:val>
                        </p:tav>
                        <p:tav tm="100000">
                          <p:val>
                            <p:strVal val="#ppt_y"/>
                          </p:val>
                        </p:tav>
                      </p:tavLst>
                    </p:anim>
                  </p:childTnLst>
                </p:cTn>
              </p:par>
            </p:tnLst>
          </p:tmpl>
          <p:tmpl lvl="3">
            <p:tnLst>
              <p:par>
                <p:cTn presetID="2" presetClass="entr" presetSubtype="6" fill="hold" nodeType="withEffect">
                  <p:stCondLst>
                    <p:cond delay="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1+#ppt_h/2"/>
                          </p:val>
                        </p:tav>
                        <p:tav tm="100000">
                          <p:val>
                            <p:strVal val="#ppt_y"/>
                          </p:val>
                        </p:tav>
                      </p:tavLst>
                    </p:anim>
                  </p:childTnLst>
                </p:cTn>
              </p:par>
            </p:tnLst>
          </p:tmpl>
          <p:tmpl lvl="4">
            <p:tnLst>
              <p:par>
                <p:cTn presetID="2" presetClass="entr" presetSubtype="6" fill="hold" nodeType="withEffect">
                  <p:stCondLst>
                    <p:cond delay="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1+#ppt_h/2"/>
                          </p:val>
                        </p:tav>
                        <p:tav tm="100000">
                          <p:val>
                            <p:strVal val="#ppt_y"/>
                          </p:val>
                        </p:tav>
                      </p:tavLst>
                    </p:anim>
                  </p:childTnLst>
                </p:cTn>
              </p:par>
            </p:tnLst>
          </p:tmpl>
          <p:tmpl lvl="5">
            <p:tnLst>
              <p:par>
                <p:cTn presetID="2" presetClass="entr" presetSubtype="6" fill="hold" nodeType="withEffect">
                  <p:stCondLst>
                    <p:cond delay="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1+#ppt_h/2"/>
                          </p:val>
                        </p:tav>
                        <p:tav tm="100000">
                          <p:val>
                            <p:strVal val="#ppt_y"/>
                          </p:val>
                        </p:tav>
                      </p:tavLst>
                    </p:anim>
                  </p:childTnLst>
                </p:cTn>
              </p:par>
            </p:tnLst>
          </p:tmpl>
        </p:tmplLst>
      </p:bldP>
    </p:bldLst>
  </p:timing>
  <p:hf hdr="0" dt="0"/>
  <p:txStyles>
    <p:titleStyle>
      <a:lvl1pPr algn="l" rtl="0" eaLnBrk="0" fontAlgn="base" hangingPunct="0">
        <a:spcBef>
          <a:spcPct val="0"/>
        </a:spcBef>
        <a:spcAft>
          <a:spcPct val="0"/>
        </a:spcAft>
        <a:defRPr sz="2600" b="1" kern="1200">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eaLnBrk="1" fontAlgn="base" hangingPunct="1">
        <a:spcBef>
          <a:spcPct val="0"/>
        </a:spcBef>
        <a:spcAft>
          <a:spcPct val="0"/>
        </a:spcAft>
        <a:defRPr sz="2600" b="1">
          <a:solidFill>
            <a:schemeClr val="tx1"/>
          </a:solidFill>
          <a:latin typeface="Calibri" pitchFamily="34" charset="0"/>
        </a:defRPr>
      </a:lvl6pPr>
      <a:lvl7pPr marL="914400" algn="l" rtl="0" eaLnBrk="1" fontAlgn="base" hangingPunct="1">
        <a:spcBef>
          <a:spcPct val="0"/>
        </a:spcBef>
        <a:spcAft>
          <a:spcPct val="0"/>
        </a:spcAft>
        <a:defRPr sz="2600" b="1">
          <a:solidFill>
            <a:schemeClr val="tx1"/>
          </a:solidFill>
          <a:latin typeface="Calibri" pitchFamily="34" charset="0"/>
        </a:defRPr>
      </a:lvl7pPr>
      <a:lvl8pPr marL="1371600" algn="l" rtl="0" eaLnBrk="1" fontAlgn="base" hangingPunct="1">
        <a:spcBef>
          <a:spcPct val="0"/>
        </a:spcBef>
        <a:spcAft>
          <a:spcPct val="0"/>
        </a:spcAft>
        <a:defRPr sz="2600" b="1">
          <a:solidFill>
            <a:schemeClr val="tx1"/>
          </a:solidFill>
          <a:latin typeface="Calibri" pitchFamily="34" charset="0"/>
        </a:defRPr>
      </a:lvl8pPr>
      <a:lvl9pPr marL="1828800" algn="l" rtl="0" eaLnBrk="1" fontAlgn="base" hangingPunct="1">
        <a:spcBef>
          <a:spcPct val="0"/>
        </a:spcBef>
        <a:spcAft>
          <a:spcPct val="0"/>
        </a:spcAft>
        <a:defRPr sz="2600" b="1">
          <a:solidFill>
            <a:schemeClr val="tx1"/>
          </a:solidFill>
          <a:latin typeface="Calibri" pitchFamily="34" charset="0"/>
        </a:defRPr>
      </a:lvl9pPr>
    </p:titleStyle>
    <p:bodyStyle>
      <a:lvl1pPr marL="342900" indent="-342900" algn="l" rtl="0" eaLnBrk="0" fontAlgn="base" hangingPunct="0">
        <a:lnSpc>
          <a:spcPts val="2600"/>
        </a:lnSpc>
        <a:spcBef>
          <a:spcPts val="600"/>
        </a:spcBef>
        <a:spcAft>
          <a:spcPct val="0"/>
        </a:spcAft>
        <a:buFont typeface="Arial" charset="0"/>
        <a:buChar char="•"/>
        <a:defRPr sz="2000" kern="1200">
          <a:solidFill>
            <a:schemeClr val="tx1"/>
          </a:solidFill>
          <a:latin typeface="+mn-lt"/>
          <a:ea typeface="+mn-ea"/>
          <a:cs typeface="+mn-cs"/>
        </a:defRPr>
      </a:lvl1pPr>
      <a:lvl2pPr marL="180975" indent="-180975" algn="l" rtl="0" eaLnBrk="0" fontAlgn="base" hangingPunct="0">
        <a:lnSpc>
          <a:spcPts val="2600"/>
        </a:lnSpc>
        <a:spcBef>
          <a:spcPts val="600"/>
        </a:spcBef>
        <a:spcAft>
          <a:spcPct val="0"/>
        </a:spcAft>
        <a:buSzPct val="85000"/>
        <a:buBlip>
          <a:blip r:embed="rId7"/>
        </a:buBlip>
        <a:defRPr sz="2800" kern="1200">
          <a:solidFill>
            <a:schemeClr val="tx1"/>
          </a:solidFill>
          <a:latin typeface="+mn-lt"/>
          <a:ea typeface="+mn-ea"/>
          <a:cs typeface="+mn-cs"/>
        </a:defRPr>
      </a:lvl2pPr>
      <a:lvl3pPr marL="361950" indent="-180975" algn="l" rtl="0" eaLnBrk="0" fontAlgn="base" hangingPunct="0">
        <a:lnSpc>
          <a:spcPts val="2200"/>
        </a:lnSpc>
        <a:spcBef>
          <a:spcPts val="600"/>
        </a:spcBef>
        <a:spcAft>
          <a:spcPct val="0"/>
        </a:spcAft>
        <a:buBlip>
          <a:blip r:embed="rId8"/>
        </a:buBlip>
        <a:defRPr sz="1600" kern="1200">
          <a:solidFill>
            <a:schemeClr val="tx1"/>
          </a:solidFill>
          <a:latin typeface="+mn-lt"/>
          <a:ea typeface="+mn-ea"/>
          <a:cs typeface="+mn-cs"/>
        </a:defRPr>
      </a:lvl3pPr>
      <a:lvl4pPr marL="542925" indent="-180975" algn="l" rtl="0" eaLnBrk="0" fontAlgn="base" hangingPunct="0">
        <a:lnSpc>
          <a:spcPts val="2000"/>
        </a:lnSpc>
        <a:spcBef>
          <a:spcPts val="600"/>
        </a:spcBef>
        <a:spcAft>
          <a:spcPct val="0"/>
        </a:spcAft>
        <a:buBlip>
          <a:blip r:embed="rId8"/>
        </a:buBlip>
        <a:defRPr sz="1400" kern="1200">
          <a:solidFill>
            <a:schemeClr val="tx1"/>
          </a:solidFill>
          <a:latin typeface="+mn-lt"/>
          <a:ea typeface="+mn-ea"/>
          <a:cs typeface="+mn-cs"/>
        </a:defRPr>
      </a:lvl4pPr>
      <a:lvl5pPr marL="714375" indent="-171450" algn="l" rtl="0" eaLnBrk="0" fontAlgn="base" hangingPunct="0">
        <a:lnSpc>
          <a:spcPts val="1700"/>
        </a:lnSpc>
        <a:spcBef>
          <a:spcPts val="600"/>
        </a:spcBef>
        <a:spcAft>
          <a:spcPct val="0"/>
        </a:spcAft>
        <a:buBlip>
          <a:blip r:embed="rId8"/>
        </a:buBlip>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11560" y="1844823"/>
            <a:ext cx="7846640" cy="1872209"/>
          </a:xfrm>
        </p:spPr>
        <p:txBody>
          <a:bodyPr>
            <a:normAutofit fontScale="90000"/>
          </a:bodyPr>
          <a:lstStyle/>
          <a:p>
            <a:pPr>
              <a:lnSpc>
                <a:spcPts val="3800"/>
              </a:lnSpc>
            </a:pPr>
            <a:r>
              <a:rPr lang="de-DE" sz="4400" dirty="0" smtClean="0"/>
              <a:t/>
            </a:r>
            <a:br>
              <a:rPr lang="de-DE" sz="4400" dirty="0" smtClean="0"/>
            </a:br>
            <a:r>
              <a:rPr lang="de-DE" sz="4400" dirty="0"/>
              <a:t/>
            </a:r>
            <a:br>
              <a:rPr lang="de-DE" sz="4400" dirty="0"/>
            </a:br>
            <a:r>
              <a:rPr lang="de-DE" sz="4400" dirty="0" smtClean="0"/>
              <a:t/>
            </a:r>
            <a:br>
              <a:rPr lang="de-DE" sz="4400" dirty="0" smtClean="0"/>
            </a:br>
            <a:r>
              <a:rPr lang="de-DE" sz="4900" dirty="0" err="1" smtClean="0"/>
              <a:t>Preparing</a:t>
            </a:r>
            <a:r>
              <a:rPr lang="de-DE" sz="4900" dirty="0" smtClean="0"/>
              <a:t> </a:t>
            </a:r>
            <a:r>
              <a:rPr lang="de-DE" sz="4900" dirty="0" err="1" smtClean="0"/>
              <a:t>for</a:t>
            </a:r>
            <a:r>
              <a:rPr lang="de-DE" sz="4900" dirty="0" smtClean="0"/>
              <a:t> </a:t>
            </a:r>
            <a:r>
              <a:rPr lang="de-DE" sz="4900" dirty="0" err="1" smtClean="0"/>
              <a:t>the</a:t>
            </a:r>
            <a:r>
              <a:rPr lang="de-DE" sz="4900" dirty="0" smtClean="0"/>
              <a:t> </a:t>
            </a:r>
            <a:r>
              <a:rPr lang="de-DE" sz="4900" dirty="0" err="1" smtClean="0"/>
              <a:t>future</a:t>
            </a:r>
            <a:r>
              <a:rPr lang="de-DE" sz="4900" dirty="0" smtClean="0"/>
              <a:t>: </a:t>
            </a:r>
            <a:r>
              <a:rPr lang="de-DE" sz="4900" dirty="0" err="1" smtClean="0"/>
              <a:t>the</a:t>
            </a:r>
            <a:r>
              <a:rPr lang="de-DE" sz="4900" dirty="0" smtClean="0"/>
              <a:t> </a:t>
            </a:r>
            <a:r>
              <a:rPr lang="de-DE" sz="4900" dirty="0" err="1" smtClean="0"/>
              <a:t>role</a:t>
            </a:r>
            <a:r>
              <a:rPr lang="de-DE" sz="4900" dirty="0" smtClean="0"/>
              <a:t> </a:t>
            </a:r>
            <a:r>
              <a:rPr lang="de-DE" sz="4900" dirty="0" err="1" smtClean="0"/>
              <a:t>of</a:t>
            </a:r>
            <a:r>
              <a:rPr lang="de-DE" sz="4900" dirty="0" smtClean="0"/>
              <a:t> </a:t>
            </a:r>
            <a:r>
              <a:rPr lang="de-DE" sz="4900" dirty="0" err="1" smtClean="0"/>
              <a:t>mathematical</a:t>
            </a:r>
            <a:r>
              <a:rPr lang="de-DE" sz="4900" dirty="0" smtClean="0"/>
              <a:t> </a:t>
            </a:r>
            <a:r>
              <a:rPr lang="de-DE" sz="4900" dirty="0" err="1" smtClean="0"/>
              <a:t>modelling</a:t>
            </a:r>
            <a:r>
              <a:rPr lang="de-DE" sz="4900" dirty="0" smtClean="0"/>
              <a:t> </a:t>
            </a:r>
            <a:br>
              <a:rPr lang="de-DE" sz="4900" dirty="0" smtClean="0"/>
            </a:br>
            <a:r>
              <a:rPr lang="de-DE" dirty="0"/>
              <a:t/>
            </a:r>
            <a:br>
              <a:rPr lang="de-DE" dirty="0"/>
            </a:br>
            <a:r>
              <a:rPr lang="de-DE" dirty="0"/>
              <a:t/>
            </a:r>
            <a:br>
              <a:rPr lang="de-DE" dirty="0"/>
            </a:br>
            <a:endParaRPr lang="de-DE" sz="3600" dirty="0"/>
          </a:p>
        </p:txBody>
      </p:sp>
      <p:sp>
        <p:nvSpPr>
          <p:cNvPr id="2" name="Textfeld 1"/>
          <p:cNvSpPr txBox="1"/>
          <p:nvPr/>
        </p:nvSpPr>
        <p:spPr>
          <a:xfrm>
            <a:off x="611560" y="4149080"/>
            <a:ext cx="7848872" cy="1200329"/>
          </a:xfrm>
          <a:prstGeom prst="rect">
            <a:avLst/>
          </a:prstGeom>
          <a:noFill/>
        </p:spPr>
        <p:txBody>
          <a:bodyPr wrap="square" rtlCol="0">
            <a:spAutoFit/>
          </a:bodyPr>
          <a:lstStyle/>
          <a:p>
            <a:pPr algn="ctr"/>
            <a:r>
              <a:rPr lang="de-DE" sz="2400" b="1" dirty="0">
                <a:solidFill>
                  <a:schemeClr val="accent1">
                    <a:lumMod val="75000"/>
                  </a:schemeClr>
                </a:solidFill>
              </a:rPr>
              <a:t>Gabriele Kaiser</a:t>
            </a:r>
            <a:br>
              <a:rPr lang="de-DE" sz="2400" b="1" dirty="0">
                <a:solidFill>
                  <a:schemeClr val="accent1">
                    <a:lumMod val="75000"/>
                  </a:schemeClr>
                </a:solidFill>
              </a:rPr>
            </a:br>
            <a:r>
              <a:rPr lang="de-DE" sz="2400" b="1" dirty="0" smtClean="0">
                <a:solidFill>
                  <a:schemeClr val="accent1">
                    <a:lumMod val="75000"/>
                  </a:schemeClr>
                </a:solidFill>
              </a:rPr>
              <a:t>University </a:t>
            </a:r>
            <a:r>
              <a:rPr lang="de-DE" sz="2400" b="1" dirty="0" err="1">
                <a:solidFill>
                  <a:schemeClr val="accent1">
                    <a:lumMod val="75000"/>
                  </a:schemeClr>
                </a:solidFill>
              </a:rPr>
              <a:t>of</a:t>
            </a:r>
            <a:r>
              <a:rPr lang="de-DE" sz="2400" b="1" dirty="0">
                <a:solidFill>
                  <a:schemeClr val="accent1">
                    <a:lumMod val="75000"/>
                  </a:schemeClr>
                </a:solidFill>
              </a:rPr>
              <a:t> </a:t>
            </a:r>
            <a:r>
              <a:rPr lang="de-DE" sz="2400" b="1" dirty="0" smtClean="0">
                <a:solidFill>
                  <a:schemeClr val="accent1">
                    <a:lumMod val="75000"/>
                  </a:schemeClr>
                </a:solidFill>
              </a:rPr>
              <a:t>Hamburg</a:t>
            </a:r>
          </a:p>
          <a:p>
            <a:pPr algn="ctr"/>
            <a:r>
              <a:rPr lang="de-DE" sz="2400" b="1" dirty="0" err="1" smtClean="0">
                <a:solidFill>
                  <a:schemeClr val="accent1">
                    <a:lumMod val="75000"/>
                  </a:schemeClr>
                </a:solidFill>
              </a:rPr>
              <a:t>Convenor</a:t>
            </a:r>
            <a:r>
              <a:rPr lang="de-DE" sz="2400" b="1" dirty="0" smtClean="0">
                <a:solidFill>
                  <a:schemeClr val="accent1">
                    <a:lumMod val="75000"/>
                  </a:schemeClr>
                </a:solidFill>
              </a:rPr>
              <a:t> ICME-13</a:t>
            </a:r>
            <a:endParaRPr lang="de-DE" sz="2400" b="1" dirty="0">
              <a:solidFill>
                <a:schemeClr val="accent1">
                  <a:lumMod val="75000"/>
                </a:schemeClr>
              </a:solidFill>
            </a:endParaRPr>
          </a:p>
        </p:txBody>
      </p:sp>
      <p:sp>
        <p:nvSpPr>
          <p:cNvPr id="8" name="Foliennummernplatzhalter 7"/>
          <p:cNvSpPr>
            <a:spLocks noGrp="1"/>
          </p:cNvSpPr>
          <p:nvPr>
            <p:ph type="sldNum" sz="quarter" idx="10"/>
          </p:nvPr>
        </p:nvSpPr>
        <p:spPr/>
        <p:txBody>
          <a:bodyPr/>
          <a:lstStyle/>
          <a:p>
            <a:pPr>
              <a:defRPr/>
            </a:pPr>
            <a:fld id="{BEFB2F01-C455-410B-ADC4-331291C55D81}" type="slidenum">
              <a:rPr lang="de-DE" smtClean="0"/>
              <a:pPr>
                <a:defRPr/>
              </a:pPr>
              <a:t>1</a:t>
            </a:fld>
            <a:endParaRPr lang="de-DE" dirty="0"/>
          </a:p>
        </p:txBody>
      </p:sp>
    </p:spTree>
    <p:extLst>
      <p:ext uri="{BB962C8B-B14F-4D97-AF65-F5344CB8AC3E}">
        <p14:creationId xmlns:p14="http://schemas.microsoft.com/office/powerpoint/2010/main" val="380878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772816"/>
            <a:ext cx="8352464" cy="1143256"/>
          </a:xfrm>
        </p:spPr>
        <p:txBody>
          <a:bodyPr>
            <a:normAutofit fontScale="90000"/>
          </a:bodyPr>
          <a:lstStyle/>
          <a:p>
            <a:r>
              <a:rPr lang="de-DE" sz="2400" dirty="0" err="1"/>
              <a:t>What</a:t>
            </a:r>
            <a:r>
              <a:rPr lang="de-DE" sz="2400" dirty="0"/>
              <a:t> </a:t>
            </a:r>
            <a:r>
              <a:rPr lang="de-DE" sz="2400" dirty="0" err="1" smtClean="0"/>
              <a:t>does</a:t>
            </a:r>
            <a:r>
              <a:rPr lang="de-DE" sz="2400" dirty="0" smtClean="0"/>
              <a:t> </a:t>
            </a:r>
            <a:r>
              <a:rPr lang="de-DE" sz="2400" dirty="0" err="1" smtClean="0"/>
              <a:t>it</a:t>
            </a:r>
            <a:r>
              <a:rPr lang="de-DE" sz="2400" dirty="0" smtClean="0"/>
              <a:t> </a:t>
            </a:r>
            <a:r>
              <a:rPr lang="de-DE" sz="2400" dirty="0" err="1" smtClean="0"/>
              <a:t>mean</a:t>
            </a:r>
            <a:r>
              <a:rPr lang="de-DE" sz="2400" dirty="0" smtClean="0"/>
              <a:t> </a:t>
            </a:r>
            <a:r>
              <a:rPr lang="de-DE" sz="2400" dirty="0" err="1" smtClean="0"/>
              <a:t>to</a:t>
            </a:r>
            <a:r>
              <a:rPr lang="de-DE" sz="2400" dirty="0" smtClean="0"/>
              <a:t> </a:t>
            </a:r>
            <a:r>
              <a:rPr lang="de-DE" sz="2400" dirty="0" err="1" smtClean="0"/>
              <a:t>teach</a:t>
            </a:r>
            <a:r>
              <a:rPr lang="de-DE" sz="2400" dirty="0" smtClean="0"/>
              <a:t> </a:t>
            </a:r>
            <a:r>
              <a:rPr lang="de-DE" sz="2400" dirty="0" err="1" smtClean="0"/>
              <a:t>mathematics</a:t>
            </a:r>
            <a:r>
              <a:rPr lang="de-DE" sz="2400" dirty="0" smtClean="0"/>
              <a:t> so </a:t>
            </a:r>
            <a:r>
              <a:rPr lang="de-DE" sz="2400" dirty="0" err="1" smtClean="0"/>
              <a:t>as</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useful</a:t>
            </a:r>
            <a:r>
              <a:rPr lang="de-DE" sz="2400" dirty="0" smtClean="0"/>
              <a:t>, </a:t>
            </a:r>
            <a:r>
              <a:rPr lang="de-DE" sz="2400" dirty="0" err="1" smtClean="0"/>
              <a:t>to</a:t>
            </a:r>
            <a:r>
              <a:rPr lang="de-DE" sz="2400" dirty="0" smtClean="0"/>
              <a:t> </a:t>
            </a:r>
            <a:r>
              <a:rPr lang="de-DE" sz="2400" dirty="0" err="1" smtClean="0"/>
              <a:t>teach</a:t>
            </a:r>
            <a:r>
              <a:rPr lang="de-DE" sz="2400" dirty="0" smtClean="0"/>
              <a:t> </a:t>
            </a:r>
            <a:r>
              <a:rPr lang="de-DE" sz="2400" dirty="0" err="1" smtClean="0"/>
              <a:t>mathematics</a:t>
            </a:r>
            <a:r>
              <a:rPr lang="de-DE" sz="2400" dirty="0" smtClean="0"/>
              <a:t> in such a </a:t>
            </a:r>
            <a:r>
              <a:rPr lang="de-DE" sz="2400" dirty="0" err="1" smtClean="0"/>
              <a:t>way</a:t>
            </a:r>
            <a:r>
              <a:rPr lang="de-DE" sz="2400" dirty="0" smtClean="0"/>
              <a:t> </a:t>
            </a:r>
            <a:r>
              <a:rPr lang="de-DE" sz="2400" dirty="0" err="1" smtClean="0"/>
              <a:t>that</a:t>
            </a:r>
            <a:r>
              <a:rPr lang="de-DE" sz="2400" dirty="0" smtClean="0"/>
              <a:t> </a:t>
            </a:r>
            <a:r>
              <a:rPr lang="de-DE" sz="2400" dirty="0" err="1" smtClean="0"/>
              <a:t>students</a:t>
            </a:r>
            <a:r>
              <a:rPr lang="de-DE" sz="2400" dirty="0" smtClean="0"/>
              <a:t> </a:t>
            </a:r>
            <a:r>
              <a:rPr lang="de-DE" sz="2400" dirty="0" err="1" smtClean="0"/>
              <a:t>can</a:t>
            </a:r>
            <a:r>
              <a:rPr lang="de-DE" sz="2400" dirty="0" smtClean="0"/>
              <a:t> </a:t>
            </a:r>
            <a:r>
              <a:rPr lang="de-DE" sz="2400" dirty="0" err="1" smtClean="0"/>
              <a:t>use</a:t>
            </a:r>
            <a:r>
              <a:rPr lang="de-DE" sz="2400" dirty="0" smtClean="0"/>
              <a:t> </a:t>
            </a:r>
            <a:r>
              <a:rPr lang="de-DE" sz="2400" dirty="0" err="1" smtClean="0"/>
              <a:t>it</a:t>
            </a:r>
            <a:r>
              <a:rPr lang="de-DE" sz="2400" dirty="0" smtClean="0"/>
              <a:t> in </a:t>
            </a:r>
            <a:r>
              <a:rPr lang="de-DE" sz="2400" dirty="0" err="1" smtClean="0"/>
              <a:t>order</a:t>
            </a:r>
            <a:r>
              <a:rPr lang="de-DE" sz="2400" dirty="0" smtClean="0"/>
              <a:t> </a:t>
            </a:r>
            <a:r>
              <a:rPr lang="de-DE" sz="2400" dirty="0" err="1" smtClean="0"/>
              <a:t>to</a:t>
            </a:r>
            <a:r>
              <a:rPr lang="de-DE" sz="2400" dirty="0" smtClean="0"/>
              <a:t> </a:t>
            </a:r>
            <a:r>
              <a:rPr lang="de-DE" sz="2400" dirty="0" err="1" smtClean="0"/>
              <a:t>solve</a:t>
            </a:r>
            <a:r>
              <a:rPr lang="de-DE" sz="2400" dirty="0" smtClean="0"/>
              <a:t> real </a:t>
            </a:r>
            <a:r>
              <a:rPr lang="de-DE" sz="2400" dirty="0" err="1" smtClean="0"/>
              <a:t>world</a:t>
            </a:r>
            <a:r>
              <a:rPr lang="de-DE" sz="2400" dirty="0" smtClean="0"/>
              <a:t> </a:t>
            </a:r>
            <a:r>
              <a:rPr lang="de-DE" sz="2400" dirty="0" err="1" smtClean="0"/>
              <a:t>problems</a:t>
            </a:r>
            <a:r>
              <a:rPr lang="de-DE" sz="2400" dirty="0" smtClean="0"/>
              <a:t>?</a:t>
            </a:r>
            <a:r>
              <a:rPr lang="de-DE" dirty="0" smtClean="0"/>
              <a:t/>
            </a:r>
            <a:br>
              <a:rPr lang="de-DE" dirty="0" smtClean="0"/>
            </a:br>
            <a:r>
              <a:rPr lang="de-DE" dirty="0"/>
              <a:t/>
            </a:r>
            <a:br>
              <a:rPr lang="de-DE" dirty="0"/>
            </a:br>
            <a:endParaRPr lang="de-DE" dirty="0"/>
          </a:p>
        </p:txBody>
      </p:sp>
      <p:sp>
        <p:nvSpPr>
          <p:cNvPr id="6" name="Inhaltsplatzhalter 5"/>
          <p:cNvSpPr>
            <a:spLocks noGrp="1"/>
          </p:cNvSpPr>
          <p:nvPr>
            <p:ph idx="1"/>
          </p:nvPr>
        </p:nvSpPr>
        <p:spPr>
          <a:xfrm>
            <a:off x="395536" y="2636912"/>
            <a:ext cx="8352464" cy="3375088"/>
          </a:xfrm>
        </p:spPr>
        <p:txBody>
          <a:bodyPr/>
          <a:lstStyle/>
          <a:p>
            <a:pPr marL="0" indent="0">
              <a:buNone/>
            </a:pPr>
            <a:r>
              <a:rPr lang="de-DE" sz="2000" dirty="0" err="1" smtClean="0"/>
              <a:t>Currently</a:t>
            </a:r>
            <a:r>
              <a:rPr lang="de-DE" sz="2000" dirty="0" smtClean="0"/>
              <a:t> </a:t>
            </a:r>
            <a:r>
              <a:rPr lang="de-DE" sz="2000" dirty="0" err="1" smtClean="0"/>
              <a:t>accepted</a:t>
            </a:r>
            <a:r>
              <a:rPr lang="de-DE" sz="2000" dirty="0" smtClean="0"/>
              <a:t> </a:t>
            </a:r>
            <a:r>
              <a:rPr lang="de-DE" sz="2000" dirty="0" err="1" smtClean="0"/>
              <a:t>approach</a:t>
            </a:r>
            <a:r>
              <a:rPr lang="de-DE" sz="2000" dirty="0" smtClean="0"/>
              <a:t> (not </a:t>
            </a:r>
            <a:r>
              <a:rPr lang="de-DE" sz="2000" dirty="0" err="1" smtClean="0"/>
              <a:t>the</a:t>
            </a:r>
            <a:r>
              <a:rPr lang="de-DE" sz="2000" dirty="0" smtClean="0"/>
              <a:t> </a:t>
            </a:r>
            <a:r>
              <a:rPr lang="de-DE" sz="2000" dirty="0" err="1" smtClean="0"/>
              <a:t>only</a:t>
            </a:r>
            <a:r>
              <a:rPr lang="de-DE" sz="2000" dirty="0" smtClean="0"/>
              <a:t> </a:t>
            </a:r>
            <a:r>
              <a:rPr lang="de-DE" sz="2000" dirty="0" err="1" smtClean="0"/>
              <a:t>one</a:t>
            </a:r>
            <a:r>
              <a:rPr lang="de-DE" sz="2000" dirty="0" smtClean="0"/>
              <a:t>) </a:t>
            </a:r>
            <a:r>
              <a:rPr lang="de-DE" sz="2000" dirty="0" err="1" smtClean="0"/>
              <a:t>to</a:t>
            </a:r>
            <a:r>
              <a:rPr lang="de-DE" sz="2000" dirty="0" smtClean="0"/>
              <a:t> </a:t>
            </a:r>
            <a:r>
              <a:rPr lang="de-DE" sz="2000" dirty="0" err="1" smtClean="0"/>
              <a:t>answer</a:t>
            </a:r>
            <a:r>
              <a:rPr lang="de-DE" sz="2000" dirty="0" smtClean="0"/>
              <a:t> </a:t>
            </a:r>
            <a:r>
              <a:rPr lang="de-DE" sz="2000" dirty="0" err="1" smtClean="0"/>
              <a:t>these</a:t>
            </a:r>
            <a:r>
              <a:rPr lang="de-DE" sz="2000" dirty="0" smtClean="0"/>
              <a:t> </a:t>
            </a:r>
            <a:r>
              <a:rPr lang="de-DE" sz="2000" dirty="0" err="1" smtClean="0"/>
              <a:t>questions</a:t>
            </a:r>
            <a:r>
              <a:rPr lang="de-DE" sz="2000" dirty="0" smtClean="0"/>
              <a:t> </a:t>
            </a:r>
            <a:r>
              <a:rPr lang="de-DE" sz="2000" dirty="0" err="1" smtClean="0"/>
              <a:t>is</a:t>
            </a:r>
            <a:r>
              <a:rPr lang="de-DE" sz="2000" dirty="0" smtClean="0"/>
              <a:t> </a:t>
            </a:r>
            <a:r>
              <a:rPr lang="de-DE" sz="2000" dirty="0" err="1" smtClean="0"/>
              <a:t>the</a:t>
            </a:r>
            <a:r>
              <a:rPr lang="de-DE" sz="2000" dirty="0" smtClean="0"/>
              <a:t> </a:t>
            </a:r>
            <a:r>
              <a:rPr lang="de-DE" sz="2000" b="1" dirty="0" err="1" smtClean="0"/>
              <a:t>modelling</a:t>
            </a:r>
            <a:r>
              <a:rPr lang="de-DE" sz="2000" b="1" dirty="0" smtClean="0"/>
              <a:t> </a:t>
            </a:r>
            <a:r>
              <a:rPr lang="de-DE" sz="2000" b="1" dirty="0" err="1" smtClean="0"/>
              <a:t>approach</a:t>
            </a:r>
            <a:r>
              <a:rPr lang="de-DE" sz="2000" dirty="0" smtClean="0"/>
              <a:t>: </a:t>
            </a:r>
          </a:p>
          <a:p>
            <a:pPr marL="0" indent="0">
              <a:buNone/>
            </a:pPr>
            <a:r>
              <a:rPr lang="de-DE" sz="2000" dirty="0" err="1" smtClean="0"/>
              <a:t>What</a:t>
            </a:r>
            <a:r>
              <a:rPr lang="de-DE" sz="2000" dirty="0" smtClean="0"/>
              <a:t> do </a:t>
            </a:r>
            <a:r>
              <a:rPr lang="de-DE" sz="2000" dirty="0" err="1" smtClean="0"/>
              <a:t>we</a:t>
            </a:r>
            <a:r>
              <a:rPr lang="de-DE" sz="2000" dirty="0" smtClean="0"/>
              <a:t> </a:t>
            </a:r>
            <a:r>
              <a:rPr lang="de-DE" sz="2000" dirty="0" err="1" smtClean="0"/>
              <a:t>mean</a:t>
            </a:r>
            <a:r>
              <a:rPr lang="de-DE" sz="2000" dirty="0" smtClean="0"/>
              <a:t> </a:t>
            </a:r>
            <a:r>
              <a:rPr lang="de-DE" sz="2000" dirty="0" err="1" smtClean="0"/>
              <a:t>by</a:t>
            </a:r>
            <a:r>
              <a:rPr lang="de-DE" sz="2000" dirty="0" smtClean="0"/>
              <a:t> </a:t>
            </a:r>
            <a:r>
              <a:rPr lang="de-DE" sz="2000" dirty="0" err="1" smtClean="0"/>
              <a:t>mathematical</a:t>
            </a:r>
            <a:r>
              <a:rPr lang="de-DE" sz="2000" dirty="0" smtClean="0"/>
              <a:t> </a:t>
            </a:r>
            <a:r>
              <a:rPr lang="de-DE" sz="2000" dirty="0" err="1" smtClean="0"/>
              <a:t>modelling</a:t>
            </a:r>
            <a:r>
              <a:rPr lang="de-DE" sz="2000" dirty="0" smtClean="0"/>
              <a:t>?</a:t>
            </a:r>
          </a:p>
          <a:p>
            <a:r>
              <a:rPr lang="de-DE" sz="2000" b="1" dirty="0" err="1" smtClean="0"/>
              <a:t>Using</a:t>
            </a:r>
            <a:r>
              <a:rPr lang="de-DE" sz="2000" b="1" dirty="0" smtClean="0"/>
              <a:t> </a:t>
            </a:r>
            <a:r>
              <a:rPr lang="de-DE" sz="2000" b="1" dirty="0" err="1" smtClean="0"/>
              <a:t>mathematics</a:t>
            </a:r>
            <a:r>
              <a:rPr lang="de-DE" sz="2000" b="1" dirty="0" smtClean="0"/>
              <a:t> in </a:t>
            </a:r>
            <a:r>
              <a:rPr lang="de-DE" sz="2000" b="1" dirty="0" err="1" smtClean="0"/>
              <a:t>order</a:t>
            </a:r>
            <a:r>
              <a:rPr lang="de-DE" sz="2000" b="1" dirty="0" smtClean="0"/>
              <a:t> </a:t>
            </a:r>
            <a:r>
              <a:rPr lang="de-DE" sz="2000" b="1" dirty="0" err="1" smtClean="0"/>
              <a:t>to</a:t>
            </a:r>
            <a:r>
              <a:rPr lang="de-DE" sz="2000" b="1" dirty="0" smtClean="0"/>
              <a:t> </a:t>
            </a:r>
            <a:r>
              <a:rPr lang="de-DE" sz="2000" b="1" dirty="0" err="1" smtClean="0"/>
              <a:t>solve</a:t>
            </a:r>
            <a:r>
              <a:rPr lang="de-DE" sz="2000" b="1" dirty="0" smtClean="0"/>
              <a:t> real </a:t>
            </a:r>
            <a:r>
              <a:rPr lang="de-DE" sz="2000" b="1" dirty="0" err="1" smtClean="0"/>
              <a:t>world</a:t>
            </a:r>
            <a:r>
              <a:rPr lang="de-DE" sz="2000" b="1" dirty="0" smtClean="0"/>
              <a:t> </a:t>
            </a:r>
            <a:r>
              <a:rPr lang="de-DE" sz="2000" b="1" dirty="0" err="1" smtClean="0"/>
              <a:t>problems</a:t>
            </a:r>
            <a:r>
              <a:rPr lang="de-DE" sz="2000" b="1" dirty="0" smtClean="0"/>
              <a:t> </a:t>
            </a:r>
            <a:r>
              <a:rPr lang="de-DE" sz="2000" b="1" dirty="0" err="1" smtClean="0"/>
              <a:t>with</a:t>
            </a:r>
            <a:r>
              <a:rPr lang="de-DE" sz="2000" b="1" dirty="0" smtClean="0"/>
              <a:t> </a:t>
            </a:r>
            <a:r>
              <a:rPr lang="de-DE" sz="2000" b="1" dirty="0" err="1" smtClean="0"/>
              <a:t>mathematical</a:t>
            </a:r>
            <a:r>
              <a:rPr lang="de-DE" sz="2000" b="1" dirty="0" smtClean="0"/>
              <a:t> </a:t>
            </a:r>
            <a:r>
              <a:rPr lang="de-DE" sz="2000" b="1" dirty="0" err="1" smtClean="0"/>
              <a:t>methods</a:t>
            </a:r>
            <a:r>
              <a:rPr lang="de-DE" sz="2000" dirty="0" smtClean="0"/>
              <a:t>. </a:t>
            </a:r>
          </a:p>
          <a:p>
            <a:r>
              <a:rPr lang="en-GB" altLang="de-DE" sz="2000" dirty="0" smtClean="0">
                <a:cs typeface="Times New Roman" pitchFamily="18" charset="0"/>
              </a:rPr>
              <a:t>Learning modelling means: </a:t>
            </a:r>
            <a:r>
              <a:rPr lang="en-GB" altLang="de-DE" sz="2000" b="1" dirty="0" smtClean="0">
                <a:cs typeface="Times New Roman" pitchFamily="18" charset="0"/>
              </a:rPr>
              <a:t>develop </a:t>
            </a:r>
            <a:r>
              <a:rPr lang="en-GB" altLang="de-DE" sz="2000" b="1" dirty="0">
                <a:cs typeface="Times New Roman" pitchFamily="18" charset="0"/>
              </a:rPr>
              <a:t>students’ competencies to use their mathematics for the solution of problems of their daily life and from </a:t>
            </a:r>
            <a:r>
              <a:rPr lang="en-GB" altLang="de-DE" sz="2000" b="1" dirty="0" smtClean="0">
                <a:cs typeface="Times New Roman" pitchFamily="18" charset="0"/>
              </a:rPr>
              <a:t>sciences</a:t>
            </a:r>
            <a:endParaRPr lang="de-DE" altLang="de-DE" sz="2000" b="1" dirty="0" smtClean="0"/>
          </a:p>
          <a:p>
            <a:r>
              <a:rPr lang="de-DE" sz="2000" dirty="0" smtClean="0"/>
              <a:t>Relation </a:t>
            </a:r>
            <a:r>
              <a:rPr lang="de-DE" sz="2000" dirty="0" err="1" smtClean="0"/>
              <a:t>between</a:t>
            </a:r>
            <a:r>
              <a:rPr lang="de-DE" sz="2000" dirty="0" smtClean="0"/>
              <a:t> </a:t>
            </a:r>
            <a:r>
              <a:rPr lang="de-DE" sz="2000" dirty="0" err="1" smtClean="0"/>
              <a:t>mathematics</a:t>
            </a:r>
            <a:r>
              <a:rPr lang="de-DE" sz="2000" dirty="0" smtClean="0"/>
              <a:t> and </a:t>
            </a:r>
            <a:r>
              <a:rPr lang="de-DE" sz="2000" dirty="0" err="1" smtClean="0"/>
              <a:t>reality</a:t>
            </a:r>
            <a:r>
              <a:rPr lang="de-DE" sz="2000" dirty="0" smtClean="0"/>
              <a:t> </a:t>
            </a:r>
            <a:r>
              <a:rPr lang="de-DE" sz="2000" dirty="0" err="1" smtClean="0"/>
              <a:t>is</a:t>
            </a:r>
            <a:r>
              <a:rPr lang="de-DE" sz="2000" dirty="0" smtClean="0"/>
              <a:t> </a:t>
            </a:r>
            <a:r>
              <a:rPr lang="de-DE" sz="2000" dirty="0" err="1" smtClean="0"/>
              <a:t>important</a:t>
            </a:r>
            <a:r>
              <a:rPr lang="de-DE" dirty="0" smtClean="0"/>
              <a:t>, </a:t>
            </a:r>
            <a:r>
              <a:rPr lang="de-DE" dirty="0" err="1" smtClean="0"/>
              <a:t>going</a:t>
            </a:r>
            <a:r>
              <a:rPr lang="de-DE" dirty="0"/>
              <a:t> </a:t>
            </a:r>
            <a:r>
              <a:rPr lang="de-DE" dirty="0" smtClean="0"/>
              <a:t>back and </a:t>
            </a:r>
            <a:r>
              <a:rPr lang="de-DE" dirty="0" err="1" smtClean="0"/>
              <a:t>forth</a:t>
            </a:r>
            <a:r>
              <a:rPr lang="de-DE" dirty="0" smtClean="0"/>
              <a:t>.</a:t>
            </a:r>
            <a:endParaRPr lang="de-DE" sz="2000" dirty="0" smtClean="0"/>
          </a:p>
          <a:p>
            <a:r>
              <a:rPr lang="de-DE" sz="2000" dirty="0" err="1" smtClean="0"/>
              <a:t>Modelling</a:t>
            </a:r>
            <a:r>
              <a:rPr lang="de-DE" sz="2000" dirty="0" smtClean="0"/>
              <a:t> </a:t>
            </a:r>
            <a:r>
              <a:rPr lang="de-DE" sz="2000" dirty="0" err="1" smtClean="0"/>
              <a:t>is</a:t>
            </a:r>
            <a:r>
              <a:rPr lang="de-DE" sz="2000" dirty="0" smtClean="0"/>
              <a:t> an </a:t>
            </a:r>
            <a:r>
              <a:rPr lang="de-DE" sz="2000" dirty="0" err="1" smtClean="0"/>
              <a:t>activity</a:t>
            </a:r>
            <a:r>
              <a:rPr lang="de-DE" sz="2000" dirty="0" smtClean="0"/>
              <a:t>, a </a:t>
            </a:r>
            <a:r>
              <a:rPr lang="de-DE" sz="2000" dirty="0" err="1" smtClean="0"/>
              <a:t>process</a:t>
            </a:r>
            <a:r>
              <a:rPr lang="de-DE" sz="2000" dirty="0" smtClean="0"/>
              <a:t>.</a:t>
            </a:r>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10</a:t>
            </a:fld>
            <a:endParaRPr lang="de-DE" dirty="0"/>
          </a:p>
        </p:txBody>
      </p:sp>
    </p:spTree>
    <p:extLst>
      <p:ext uri="{BB962C8B-B14F-4D97-AF65-F5344CB8AC3E}">
        <p14:creationId xmlns:p14="http://schemas.microsoft.com/office/powerpoint/2010/main" val="14663295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Overview</a:t>
            </a:r>
            <a:r>
              <a:rPr lang="de-DE" dirty="0" smtClean="0"/>
              <a:t> on </a:t>
            </a:r>
            <a:r>
              <a:rPr lang="de-DE" dirty="0" err="1" smtClean="0"/>
              <a:t>the</a:t>
            </a:r>
            <a:r>
              <a:rPr lang="de-DE" dirty="0" smtClean="0"/>
              <a:t> </a:t>
            </a:r>
            <a:r>
              <a:rPr lang="de-DE" dirty="0" err="1" smtClean="0"/>
              <a:t>current</a:t>
            </a:r>
            <a:r>
              <a:rPr lang="de-DE" dirty="0" smtClean="0"/>
              <a:t> </a:t>
            </a:r>
            <a:r>
              <a:rPr lang="de-DE" dirty="0" err="1" smtClean="0"/>
              <a:t>debate</a:t>
            </a:r>
            <a:endParaRPr lang="de-DE" dirty="0"/>
          </a:p>
        </p:txBody>
      </p:sp>
      <p:sp>
        <p:nvSpPr>
          <p:cNvPr id="4" name="Inhaltsplatzhalter 3"/>
          <p:cNvSpPr>
            <a:spLocks noGrp="1"/>
          </p:cNvSpPr>
          <p:nvPr>
            <p:ph sz="half" idx="2"/>
          </p:nvPr>
        </p:nvSpPr>
        <p:spPr/>
        <p:txBody>
          <a:bodyPr/>
          <a:lstStyle/>
          <a:p>
            <a:r>
              <a:rPr lang="de-DE" dirty="0" smtClean="0"/>
              <a:t>14th ICMI Study on </a:t>
            </a:r>
            <a:r>
              <a:rPr lang="de-DE" dirty="0" err="1"/>
              <a:t>M</a:t>
            </a:r>
            <a:r>
              <a:rPr lang="de-DE" dirty="0" err="1" smtClean="0"/>
              <a:t>odelling</a:t>
            </a:r>
            <a:r>
              <a:rPr lang="de-DE" dirty="0" smtClean="0"/>
              <a:t> and </a:t>
            </a:r>
            <a:r>
              <a:rPr lang="de-DE" dirty="0" err="1"/>
              <a:t>A</a:t>
            </a:r>
            <a:r>
              <a:rPr lang="de-DE" dirty="0" err="1" smtClean="0"/>
              <a:t>pplications</a:t>
            </a:r>
            <a:r>
              <a:rPr lang="de-DE" dirty="0" smtClean="0"/>
              <a:t> in </a:t>
            </a:r>
            <a:r>
              <a:rPr lang="de-DE" dirty="0"/>
              <a:t>M</a:t>
            </a:r>
            <a:r>
              <a:rPr lang="de-DE" dirty="0" smtClean="0"/>
              <a:t>athematics Education</a:t>
            </a:r>
          </a:p>
          <a:p>
            <a:r>
              <a:rPr lang="de-DE" dirty="0" err="1" smtClean="0"/>
              <a:t>Edited</a:t>
            </a:r>
            <a:r>
              <a:rPr lang="de-DE" dirty="0" smtClean="0"/>
              <a:t> </a:t>
            </a:r>
            <a:r>
              <a:rPr lang="de-DE" dirty="0" err="1" smtClean="0"/>
              <a:t>by</a:t>
            </a:r>
            <a:r>
              <a:rPr lang="de-DE" dirty="0" smtClean="0"/>
              <a:t> Werner Blum, Peter Galbraith, Hans-Wolfgang Henn, </a:t>
            </a:r>
            <a:r>
              <a:rPr lang="de-DE" dirty="0" err="1" smtClean="0"/>
              <a:t>Mogens</a:t>
            </a:r>
            <a:r>
              <a:rPr lang="de-DE" dirty="0" smtClean="0"/>
              <a:t> </a:t>
            </a:r>
            <a:r>
              <a:rPr lang="de-DE" dirty="0" err="1" smtClean="0"/>
              <a:t>Niss</a:t>
            </a:r>
            <a:r>
              <a:rPr lang="de-DE" dirty="0" smtClean="0"/>
              <a:t> </a:t>
            </a:r>
          </a:p>
          <a:p>
            <a:r>
              <a:rPr lang="de-DE" dirty="0" smtClean="0"/>
              <a:t>New York: Springer, 2007.</a:t>
            </a:r>
          </a:p>
          <a:p>
            <a:endParaRPr lang="de-DE" dirty="0"/>
          </a:p>
        </p:txBody>
      </p:sp>
      <p:sp>
        <p:nvSpPr>
          <p:cNvPr id="7" name="Foliennummernplatzhalter 6"/>
          <p:cNvSpPr>
            <a:spLocks noGrp="1"/>
          </p:cNvSpPr>
          <p:nvPr>
            <p:ph type="sldNum" sz="quarter" idx="10"/>
          </p:nvPr>
        </p:nvSpPr>
        <p:spPr/>
        <p:txBody>
          <a:bodyPr/>
          <a:lstStyle/>
          <a:p>
            <a:pPr>
              <a:defRPr/>
            </a:pPr>
            <a:fld id="{F31DBC27-A56A-451D-B6B1-EDA30EF6C712}" type="slidenum">
              <a:rPr lang="de-DE" smtClean="0"/>
              <a:pPr>
                <a:defRPr/>
              </a:pPr>
              <a:t>11</a:t>
            </a:fld>
            <a:endParaRPr lang="de-DE"/>
          </a:p>
        </p:txBody>
      </p:sp>
      <p:pic>
        <p:nvPicPr>
          <p:cNvPr id="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292996" y="1873776"/>
            <a:ext cx="2951412" cy="414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3841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395536" y="1196752"/>
            <a:ext cx="8352000" cy="648072"/>
          </a:xfrm>
        </p:spPr>
        <p:txBody>
          <a:bodyPr>
            <a:noAutofit/>
          </a:bodyPr>
          <a:lstStyle/>
          <a:p>
            <a:r>
              <a:rPr lang="en-GB" altLang="de-DE" sz="2400" dirty="0" smtClean="0"/>
              <a:t>What do we want to achieve - g</a:t>
            </a:r>
            <a:r>
              <a:rPr lang="en-GB" altLang="de-DE" sz="2400" b="1" dirty="0" smtClean="0"/>
              <a:t>oals of modelling in mathematics education</a:t>
            </a:r>
            <a:endParaRPr lang="de-DE" altLang="de-DE" sz="2400" dirty="0" smtClean="0"/>
          </a:p>
        </p:txBody>
      </p:sp>
      <p:sp>
        <p:nvSpPr>
          <p:cNvPr id="13315" name="Inhaltsplatzhalter 2"/>
          <p:cNvSpPr>
            <a:spLocks noGrp="1"/>
          </p:cNvSpPr>
          <p:nvPr>
            <p:ph idx="1"/>
          </p:nvPr>
        </p:nvSpPr>
        <p:spPr>
          <a:xfrm>
            <a:off x="467544" y="1844824"/>
            <a:ext cx="8425631" cy="4320902"/>
          </a:xfrm>
        </p:spPr>
        <p:txBody>
          <a:bodyPr/>
          <a:lstStyle/>
          <a:p>
            <a:pPr>
              <a:buFontTx/>
              <a:buNone/>
            </a:pPr>
            <a:r>
              <a:rPr lang="en-GB" altLang="de-DE" sz="2000" dirty="0" smtClean="0"/>
              <a:t>Different classifications for goals of modelling in mathematics education (e.g. Kaiser-Meßmer, 1986, Blum 1995):</a:t>
            </a:r>
            <a:endParaRPr lang="en-GB" altLang="de-DE" sz="2000" b="1" dirty="0" smtClean="0"/>
          </a:p>
          <a:p>
            <a:pPr>
              <a:spcAft>
                <a:spcPct val="20000"/>
              </a:spcAft>
            </a:pPr>
            <a:r>
              <a:rPr lang="en-GB" altLang="de-DE" sz="2000" b="1" dirty="0" smtClean="0"/>
              <a:t>Pedagogical goals</a:t>
            </a:r>
            <a:r>
              <a:rPr lang="en-GB" altLang="de-DE" sz="2000" dirty="0" smtClean="0"/>
              <a:t>: imparting abilities that enable students to understand central aspects of our world in a better way;</a:t>
            </a:r>
            <a:endParaRPr lang="en-GB" altLang="de-DE" sz="2000" b="1" dirty="0" smtClean="0"/>
          </a:p>
          <a:p>
            <a:pPr>
              <a:spcAft>
                <a:spcPct val="20000"/>
              </a:spcAft>
            </a:pPr>
            <a:r>
              <a:rPr lang="en-GB" altLang="de-DE" sz="2000" b="1" dirty="0" smtClean="0"/>
              <a:t>Psychological goals</a:t>
            </a:r>
            <a:r>
              <a:rPr lang="en-GB" altLang="de-DE" sz="2000" dirty="0" smtClean="0"/>
              <a:t>: fostering and enhancement of the motivation and attitude of learners towards mathematics and mathematics teaching;</a:t>
            </a:r>
            <a:endParaRPr lang="en-GB" altLang="de-DE" sz="2000" b="1" dirty="0" smtClean="0"/>
          </a:p>
          <a:p>
            <a:pPr>
              <a:spcAft>
                <a:spcPct val="20000"/>
              </a:spcAft>
            </a:pPr>
            <a:r>
              <a:rPr lang="en-GB" altLang="de-DE" sz="2000" b="1" dirty="0" smtClean="0"/>
              <a:t>Subject-related goals</a:t>
            </a:r>
            <a:r>
              <a:rPr lang="en-GB" altLang="de-DE" sz="2000" dirty="0" smtClean="0"/>
              <a:t>: structuring of learning processes, introduction of new mathematical concepts and methods including their illustration;</a:t>
            </a:r>
            <a:endParaRPr lang="en-GB" altLang="de-DE" sz="2000" b="1" dirty="0" smtClean="0"/>
          </a:p>
          <a:p>
            <a:pPr>
              <a:spcAft>
                <a:spcPct val="20000"/>
              </a:spcAft>
            </a:pPr>
            <a:r>
              <a:rPr lang="en-GB" altLang="de-DE" sz="2000" b="1" dirty="0" smtClean="0"/>
              <a:t>Science-related goals</a:t>
            </a:r>
            <a:r>
              <a:rPr lang="en-GB" altLang="de-DE" sz="2000" dirty="0" smtClean="0"/>
              <a:t>: imparting a realistic image of mathematics as science and  into the historical relation of mathematics and its applications, supporting of critical reflections about the usage of mathematics in real world contexts. </a:t>
            </a:r>
            <a:endParaRPr lang="de-DE" altLang="de-DE" dirty="0" smtClean="0"/>
          </a:p>
        </p:txBody>
      </p:sp>
      <p:sp>
        <p:nvSpPr>
          <p:cNvPr id="4" name="Foliennummernplatzhalter 3"/>
          <p:cNvSpPr>
            <a:spLocks noGrp="1"/>
          </p:cNvSpPr>
          <p:nvPr>
            <p:ph type="sldNum" sz="quarter" idx="4294967295"/>
          </p:nvPr>
        </p:nvSpPr>
        <p:spPr>
          <a:xfrm>
            <a:off x="6553200" y="6243638"/>
            <a:ext cx="2133600" cy="457200"/>
          </a:xfrm>
          <a:prstGeom prst="rect">
            <a:avLst/>
          </a:prstGeom>
        </p:spPr>
        <p:txBody>
          <a:bodyPr/>
          <a:lstStyle/>
          <a:p>
            <a:pPr>
              <a:defRPr/>
            </a:pPr>
            <a:fld id="{30776349-9531-4290-A081-72B1A98D27C2}" type="slidenum">
              <a:rPr lang="de-DE" altLang="en-US" smtClean="0"/>
              <a:pPr>
                <a:defRPr/>
              </a:pPr>
              <a:t>12</a:t>
            </a:fld>
            <a:endParaRPr lang="de-DE" altLang="en-US" dirty="0"/>
          </a:p>
        </p:txBody>
      </p:sp>
    </p:spTree>
    <p:extLst>
      <p:ext uri="{BB962C8B-B14F-4D97-AF65-F5344CB8AC3E}">
        <p14:creationId xmlns:p14="http://schemas.microsoft.com/office/powerpoint/2010/main" val="800907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Different international </a:t>
            </a:r>
            <a:r>
              <a:rPr lang="de-DE" dirty="0" err="1" smtClean="0"/>
              <a:t>perspectives</a:t>
            </a:r>
            <a:r>
              <a:rPr lang="de-DE" dirty="0" smtClean="0"/>
              <a:t> on </a:t>
            </a:r>
            <a:r>
              <a:rPr lang="de-DE" dirty="0" err="1" smtClean="0"/>
              <a:t>modelling</a:t>
            </a:r>
            <a:r>
              <a:rPr lang="de-DE" dirty="0"/>
              <a:t> </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667534966"/>
              </p:ext>
            </p:extLst>
          </p:nvPr>
        </p:nvGraphicFramePr>
        <p:xfrm>
          <a:off x="395288" y="2339975"/>
          <a:ext cx="8353425" cy="3654425"/>
        </p:xfrm>
        <a:graphic>
          <a:graphicData uri="http://schemas.openxmlformats.org/drawingml/2006/table">
            <a:tbl>
              <a:tblPr firstRow="1" bandRow="1">
                <a:tableStyleId>{B301B821-A1FF-4177-AEE7-76D212191A09}</a:tableStyleId>
              </a:tblPr>
              <a:tblGrid>
                <a:gridCol w="2784475"/>
                <a:gridCol w="2784475"/>
                <a:gridCol w="2784475"/>
              </a:tblGrid>
              <a:tr h="571619">
                <a:tc>
                  <a:txBody>
                    <a:bodyPr/>
                    <a:lstStyle/>
                    <a:p>
                      <a:pPr algn="l">
                        <a:lnSpc>
                          <a:spcPct val="100000"/>
                        </a:lnSpc>
                        <a:spcAft>
                          <a:spcPts val="0"/>
                        </a:spcAft>
                      </a:pPr>
                      <a:r>
                        <a:rPr lang="en-GB" sz="1800" dirty="0"/>
                        <a:t>Name of the perspective</a:t>
                      </a:r>
                      <a:endParaRPr lang="de-DE" sz="1800" dirty="0">
                        <a:latin typeface="Times New Roman"/>
                        <a:ea typeface="Times New Roman"/>
                        <a:cs typeface="Times New Roman"/>
                      </a:endParaRPr>
                    </a:p>
                  </a:txBody>
                  <a:tcPr marL="69612" marR="69612" marT="0" marB="0"/>
                </a:tc>
                <a:tc>
                  <a:txBody>
                    <a:bodyPr/>
                    <a:lstStyle/>
                    <a:p>
                      <a:pPr algn="l">
                        <a:lnSpc>
                          <a:spcPct val="100000"/>
                        </a:lnSpc>
                        <a:spcAft>
                          <a:spcPts val="0"/>
                        </a:spcAft>
                      </a:pPr>
                      <a:r>
                        <a:rPr lang="en-GB" sz="1800" dirty="0"/>
                        <a:t>Central aims </a:t>
                      </a:r>
                      <a:endParaRPr lang="de-DE" sz="1800" dirty="0">
                        <a:latin typeface="Times New Roman"/>
                        <a:ea typeface="Times New Roman"/>
                        <a:cs typeface="Times New Roman"/>
                      </a:endParaRPr>
                    </a:p>
                  </a:txBody>
                  <a:tcPr marL="69612" marR="69612" marT="0" marB="0"/>
                </a:tc>
                <a:tc>
                  <a:txBody>
                    <a:bodyPr/>
                    <a:lstStyle/>
                    <a:p>
                      <a:pPr algn="l">
                        <a:lnSpc>
                          <a:spcPct val="100000"/>
                        </a:lnSpc>
                        <a:spcAft>
                          <a:spcPts val="0"/>
                        </a:spcAft>
                      </a:pPr>
                      <a:r>
                        <a:rPr lang="en-GB" sz="1800"/>
                        <a:t>Background </a:t>
                      </a:r>
                      <a:endParaRPr lang="de-DE" sz="1800">
                        <a:latin typeface="Times New Roman"/>
                        <a:ea typeface="Times New Roman"/>
                        <a:cs typeface="Times New Roman"/>
                      </a:endParaRPr>
                    </a:p>
                  </a:txBody>
                  <a:tcPr marL="69612" marR="69612" marT="0" marB="0"/>
                </a:tc>
              </a:tr>
              <a:tr h="1646252">
                <a:tc>
                  <a:txBody>
                    <a:bodyPr/>
                    <a:lstStyle/>
                    <a:p>
                      <a:pPr algn="l">
                        <a:lnSpc>
                          <a:spcPct val="100000"/>
                        </a:lnSpc>
                        <a:spcAft>
                          <a:spcPts val="0"/>
                        </a:spcAft>
                      </a:pPr>
                      <a:r>
                        <a:rPr lang="en-GB" sz="1800" dirty="0"/>
                        <a:t>Realistic or applied modelling</a:t>
                      </a:r>
                      <a:endParaRPr lang="de-DE" sz="1800" dirty="0">
                        <a:latin typeface="Times New Roman"/>
                        <a:ea typeface="Times New Roman"/>
                        <a:cs typeface="Times New Roman"/>
                      </a:endParaRPr>
                    </a:p>
                  </a:txBody>
                  <a:tcPr marL="69612" marR="69612" marT="0" marB="0"/>
                </a:tc>
                <a:tc>
                  <a:txBody>
                    <a:bodyPr/>
                    <a:lstStyle/>
                    <a:p>
                      <a:pPr algn="l">
                        <a:lnSpc>
                          <a:spcPct val="100000"/>
                        </a:lnSpc>
                        <a:spcAft>
                          <a:spcPts val="0"/>
                        </a:spcAft>
                      </a:pPr>
                      <a:r>
                        <a:rPr lang="en-GB" sz="1800" dirty="0"/>
                        <a:t>Pragmatic-utilitarian goals, i.e.: solving real world problems, under­standing of the real world, promotion of modelling competencies</a:t>
                      </a:r>
                      <a:endParaRPr lang="de-DE" sz="1800" dirty="0">
                        <a:latin typeface="Times New Roman"/>
                        <a:ea typeface="Times New Roman"/>
                        <a:cs typeface="Times New Roman"/>
                      </a:endParaRPr>
                    </a:p>
                  </a:txBody>
                  <a:tcPr marL="69612" marR="69612" marT="0" marB="0"/>
                </a:tc>
                <a:tc>
                  <a:txBody>
                    <a:bodyPr/>
                    <a:lstStyle/>
                    <a:p>
                      <a:pPr algn="l">
                        <a:lnSpc>
                          <a:spcPct val="100000"/>
                        </a:lnSpc>
                        <a:spcAft>
                          <a:spcPts val="0"/>
                        </a:spcAft>
                      </a:pPr>
                      <a:r>
                        <a:rPr lang="en-GB" sz="1800" dirty="0"/>
                        <a:t>Anglo-Saxon pragmatism and applied mathematics</a:t>
                      </a:r>
                      <a:endParaRPr lang="de-DE" sz="1800" dirty="0">
                        <a:latin typeface="Times New Roman"/>
                        <a:ea typeface="Times New Roman"/>
                        <a:cs typeface="Times New Roman"/>
                      </a:endParaRPr>
                    </a:p>
                  </a:txBody>
                  <a:tcPr marL="69612" marR="69612" marT="0" marB="0"/>
                </a:tc>
              </a:tr>
              <a:tr h="1436554">
                <a:tc>
                  <a:txBody>
                    <a:bodyPr/>
                    <a:lstStyle/>
                    <a:p>
                      <a:pPr algn="l">
                        <a:lnSpc>
                          <a:spcPct val="100000"/>
                        </a:lnSpc>
                        <a:spcAft>
                          <a:spcPts val="0"/>
                        </a:spcAft>
                      </a:pPr>
                      <a:r>
                        <a:rPr lang="en-GB" sz="1800" dirty="0"/>
                        <a:t>Contextual modelling</a:t>
                      </a:r>
                      <a:endParaRPr lang="de-DE" sz="1800" dirty="0">
                        <a:latin typeface="Times New Roman"/>
                        <a:ea typeface="Times New Roman"/>
                        <a:cs typeface="Times New Roman"/>
                      </a:endParaRPr>
                    </a:p>
                  </a:txBody>
                  <a:tcPr marL="69612" marR="69612" marT="0" marB="0"/>
                </a:tc>
                <a:tc>
                  <a:txBody>
                    <a:bodyPr/>
                    <a:lstStyle/>
                    <a:p>
                      <a:pPr algn="l">
                        <a:lnSpc>
                          <a:spcPct val="100000"/>
                        </a:lnSpc>
                        <a:spcAft>
                          <a:spcPts val="0"/>
                        </a:spcAft>
                      </a:pPr>
                      <a:r>
                        <a:rPr lang="en-GB" sz="1800" dirty="0" smtClean="0"/>
                        <a:t>Subject-related and psychological goals, i.e. solving </a:t>
                      </a:r>
                      <a:r>
                        <a:rPr lang="en-GB" sz="1800" dirty="0"/>
                        <a:t>word problems </a:t>
                      </a:r>
                      <a:endParaRPr lang="de-DE" sz="1800" dirty="0">
                        <a:latin typeface="Times New Roman"/>
                        <a:ea typeface="Times New Roman"/>
                        <a:cs typeface="Times New Roman"/>
                      </a:endParaRPr>
                    </a:p>
                  </a:txBody>
                  <a:tcPr marL="69612" marR="69612" marT="0" marB="0"/>
                </a:tc>
                <a:tc>
                  <a:txBody>
                    <a:bodyPr/>
                    <a:lstStyle/>
                    <a:p>
                      <a:pPr algn="l">
                        <a:lnSpc>
                          <a:spcPct val="100000"/>
                        </a:lnSpc>
                        <a:spcAft>
                          <a:spcPts val="0"/>
                        </a:spcAft>
                      </a:pPr>
                      <a:r>
                        <a:rPr lang="en-GB" sz="1800" dirty="0"/>
                        <a:t>American problem solving debate as well as everyday school practice and psychological laboratory experiments</a:t>
                      </a:r>
                      <a:endParaRPr lang="de-DE" sz="1800" dirty="0">
                        <a:latin typeface="Times New Roman"/>
                        <a:ea typeface="Times New Roman"/>
                        <a:cs typeface="Times New Roman"/>
                      </a:endParaRPr>
                    </a:p>
                  </a:txBody>
                  <a:tcPr marL="69612" marR="69612" marT="0" marB="0"/>
                </a:tc>
              </a:tr>
            </a:tbl>
          </a:graphicData>
        </a:graphic>
      </p:graphicFrame>
    </p:spTree>
    <p:extLst>
      <p:ext uri="{BB962C8B-B14F-4D97-AF65-F5344CB8AC3E}">
        <p14:creationId xmlns:p14="http://schemas.microsoft.com/office/powerpoint/2010/main" val="37598405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nhaltsplatzhalter 3"/>
          <p:cNvGraphicFramePr>
            <a:graphicFrameLocks/>
          </p:cNvGraphicFramePr>
          <p:nvPr>
            <p:extLst>
              <p:ext uri="{D42A27DB-BD31-4B8C-83A1-F6EECF244321}">
                <p14:modId xmlns:p14="http://schemas.microsoft.com/office/powerpoint/2010/main" val="1427473048"/>
              </p:ext>
            </p:extLst>
          </p:nvPr>
        </p:nvGraphicFramePr>
        <p:xfrm>
          <a:off x="467544" y="1916832"/>
          <a:ext cx="8229600" cy="3927538"/>
        </p:xfrm>
        <a:graphic>
          <a:graphicData uri="http://schemas.openxmlformats.org/drawingml/2006/table">
            <a:tbl>
              <a:tblPr firstRow="1" bandRow="1">
                <a:tableStyleId>{B301B821-A1FF-4177-AEE7-76D212191A09}</a:tableStyleId>
              </a:tblPr>
              <a:tblGrid>
                <a:gridCol w="2743200"/>
                <a:gridCol w="2743200"/>
                <a:gridCol w="2743200"/>
              </a:tblGrid>
              <a:tr h="571370">
                <a:tc>
                  <a:txBody>
                    <a:bodyPr/>
                    <a:lstStyle/>
                    <a:p>
                      <a:pPr algn="l">
                        <a:lnSpc>
                          <a:spcPct val="100000"/>
                        </a:lnSpc>
                        <a:spcAft>
                          <a:spcPts val="0"/>
                        </a:spcAft>
                      </a:pPr>
                      <a:r>
                        <a:rPr lang="en-GB" sz="1800" dirty="0"/>
                        <a:t>Name of the perspective</a:t>
                      </a:r>
                      <a:endParaRPr lang="de-DE" sz="1800" dirty="0">
                        <a:latin typeface="+mn-lt"/>
                        <a:ea typeface="Times New Roman"/>
                        <a:cs typeface="Times New Roman"/>
                      </a:endParaRPr>
                    </a:p>
                  </a:txBody>
                  <a:tcPr marL="68580" marR="68580" marT="0" marB="0"/>
                </a:tc>
                <a:tc>
                  <a:txBody>
                    <a:bodyPr/>
                    <a:lstStyle/>
                    <a:p>
                      <a:pPr algn="l">
                        <a:lnSpc>
                          <a:spcPct val="100000"/>
                        </a:lnSpc>
                        <a:spcAft>
                          <a:spcPts val="0"/>
                        </a:spcAft>
                      </a:pPr>
                      <a:r>
                        <a:rPr lang="en-GB" sz="1800" dirty="0"/>
                        <a:t>Central aims </a:t>
                      </a:r>
                      <a:endParaRPr lang="de-DE" sz="1800" dirty="0">
                        <a:latin typeface="+mn-lt"/>
                        <a:ea typeface="Times New Roman"/>
                        <a:cs typeface="Times New Roman"/>
                      </a:endParaRPr>
                    </a:p>
                  </a:txBody>
                  <a:tcPr marL="68580" marR="68580" marT="0" marB="0"/>
                </a:tc>
                <a:tc>
                  <a:txBody>
                    <a:bodyPr/>
                    <a:lstStyle/>
                    <a:p>
                      <a:pPr algn="l">
                        <a:lnSpc>
                          <a:spcPct val="100000"/>
                        </a:lnSpc>
                        <a:spcAft>
                          <a:spcPts val="0"/>
                        </a:spcAft>
                      </a:pPr>
                      <a:r>
                        <a:rPr lang="en-GB" sz="1800"/>
                        <a:t>Background </a:t>
                      </a:r>
                      <a:endParaRPr lang="de-DE" sz="1800">
                        <a:latin typeface="+mn-lt"/>
                        <a:ea typeface="Times New Roman"/>
                        <a:cs typeface="Times New Roman"/>
                      </a:endParaRPr>
                    </a:p>
                  </a:txBody>
                  <a:tcPr marL="68580" marR="68580" marT="0" marB="0"/>
                </a:tc>
              </a:tr>
              <a:tr h="1435928">
                <a:tc>
                  <a:txBody>
                    <a:bodyPr/>
                    <a:lstStyle/>
                    <a:p>
                      <a:pPr algn="l">
                        <a:lnSpc>
                          <a:spcPct val="100000"/>
                        </a:lnSpc>
                        <a:spcAft>
                          <a:spcPts val="0"/>
                        </a:spcAft>
                      </a:pPr>
                      <a:r>
                        <a:rPr lang="en-GB" sz="1800" dirty="0"/>
                        <a:t>Model eliciting approach</a:t>
                      </a:r>
                      <a:endParaRPr lang="de-DE" sz="1800" dirty="0">
                        <a:latin typeface="+mn-lt"/>
                        <a:ea typeface="Times New Roman"/>
                        <a:cs typeface="Times New Roman"/>
                      </a:endParaRPr>
                    </a:p>
                  </a:txBody>
                  <a:tcPr marL="68580" marR="68580" marT="0" marB="0"/>
                </a:tc>
                <a:tc>
                  <a:txBody>
                    <a:bodyPr/>
                    <a:lstStyle/>
                    <a:p>
                      <a:pPr algn="l">
                        <a:lnSpc>
                          <a:spcPct val="100000"/>
                        </a:lnSpc>
                        <a:spcAft>
                          <a:spcPts val="0"/>
                        </a:spcAft>
                      </a:pPr>
                      <a:r>
                        <a:rPr lang="en-GB" sz="1800"/>
                        <a:t>Psychological goals, transfer of models elicited to new problem</a:t>
                      </a:r>
                      <a:endParaRPr lang="de-DE" sz="1800">
                        <a:latin typeface="+mn-lt"/>
                        <a:ea typeface="Times New Roman"/>
                        <a:cs typeface="Times New Roman"/>
                      </a:endParaRPr>
                    </a:p>
                  </a:txBody>
                  <a:tcPr marL="68580" marR="68580" marT="0" marB="0"/>
                </a:tc>
                <a:tc>
                  <a:txBody>
                    <a:bodyPr/>
                    <a:lstStyle/>
                    <a:p>
                      <a:pPr algn="l">
                        <a:lnSpc>
                          <a:spcPct val="100000"/>
                        </a:lnSpc>
                        <a:spcAft>
                          <a:spcPts val="0"/>
                        </a:spcAft>
                      </a:pPr>
                      <a:r>
                        <a:rPr lang="en-GB" sz="1800" dirty="0"/>
                        <a:t>American problem solving debate</a:t>
                      </a:r>
                      <a:endParaRPr lang="de-DE" sz="1800" dirty="0">
                        <a:latin typeface="+mn-lt"/>
                        <a:ea typeface="Times New Roman"/>
                        <a:cs typeface="Times New Roman"/>
                      </a:endParaRPr>
                    </a:p>
                  </a:txBody>
                  <a:tcPr marL="68580" marR="68580" marT="0" marB="0"/>
                </a:tc>
              </a:tr>
              <a:tr h="1920178">
                <a:tc>
                  <a:txBody>
                    <a:bodyPr/>
                    <a:lstStyle/>
                    <a:p>
                      <a:pPr algn="l">
                        <a:lnSpc>
                          <a:spcPct val="100000"/>
                        </a:lnSpc>
                        <a:spcAft>
                          <a:spcPts val="0"/>
                        </a:spcAft>
                      </a:pPr>
                      <a:r>
                        <a:rPr lang="en-GB" sz="1800" dirty="0"/>
                        <a:t>Educational </a:t>
                      </a:r>
                      <a:r>
                        <a:rPr lang="en-GB" sz="1800" dirty="0" smtClean="0"/>
                        <a:t>modelling</a:t>
                      </a:r>
                      <a:endParaRPr lang="de-DE" sz="1800" dirty="0">
                        <a:latin typeface="+mn-lt"/>
                        <a:ea typeface="Times New Roman"/>
                        <a:cs typeface="Times New Roman"/>
                      </a:endParaRPr>
                    </a:p>
                  </a:txBody>
                  <a:tcPr marL="68580" marR="68580" marT="0" marB="0"/>
                </a:tc>
                <a:tc>
                  <a:txBody>
                    <a:bodyPr/>
                    <a:lstStyle/>
                    <a:p>
                      <a:pPr algn="l">
                        <a:lnSpc>
                          <a:spcPct val="100000"/>
                        </a:lnSpc>
                        <a:spcAft>
                          <a:spcPts val="0"/>
                        </a:spcAft>
                      </a:pPr>
                      <a:r>
                        <a:rPr lang="en-GB" sz="1800" dirty="0"/>
                        <a:t>Pedagogical and subject-related goals: </a:t>
                      </a:r>
                      <a:endParaRPr lang="de-DE" sz="1800" dirty="0"/>
                    </a:p>
                    <a:p>
                      <a:pPr algn="l">
                        <a:lnSpc>
                          <a:spcPct val="100000"/>
                        </a:lnSpc>
                        <a:spcAft>
                          <a:spcPts val="0"/>
                        </a:spcAft>
                      </a:pPr>
                      <a:r>
                        <a:rPr lang="en-GB" sz="1800" dirty="0"/>
                        <a:t>a) Structuring of learning processes and its promotion</a:t>
                      </a:r>
                      <a:endParaRPr lang="de-DE" sz="1800" dirty="0"/>
                    </a:p>
                    <a:p>
                      <a:pPr algn="l">
                        <a:lnSpc>
                          <a:spcPct val="100000"/>
                        </a:lnSpc>
                        <a:spcAft>
                          <a:spcPts val="0"/>
                        </a:spcAft>
                      </a:pPr>
                      <a:r>
                        <a:rPr lang="en-GB" sz="1800" dirty="0"/>
                        <a:t>b) Concept introduction and development</a:t>
                      </a:r>
                      <a:endParaRPr lang="de-DE" sz="1800" dirty="0">
                        <a:latin typeface="+mn-lt"/>
                        <a:ea typeface="Times New Roman"/>
                        <a:cs typeface="Times New Roman"/>
                      </a:endParaRPr>
                    </a:p>
                  </a:txBody>
                  <a:tcPr marL="68580" marR="68580" marT="0" marB="0"/>
                </a:tc>
                <a:tc>
                  <a:txBody>
                    <a:bodyPr/>
                    <a:lstStyle/>
                    <a:p>
                      <a:pPr algn="l">
                        <a:lnSpc>
                          <a:spcPct val="100000"/>
                        </a:lnSpc>
                        <a:spcAft>
                          <a:spcPts val="0"/>
                        </a:spcAft>
                      </a:pPr>
                      <a:r>
                        <a:rPr lang="en-GB" sz="1800" dirty="0"/>
                        <a:t>Didactical theories and learning theories</a:t>
                      </a:r>
                      <a:endParaRPr lang="de-DE" sz="1800" dirty="0">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4226927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nhaltsplatzhalter 3"/>
          <p:cNvGraphicFramePr>
            <a:graphicFrameLocks noGrp="1"/>
          </p:cNvGraphicFramePr>
          <p:nvPr>
            <p:ph idx="1"/>
            <p:extLst>
              <p:ext uri="{D42A27DB-BD31-4B8C-83A1-F6EECF244321}">
                <p14:modId xmlns:p14="http://schemas.microsoft.com/office/powerpoint/2010/main" val="2543969573"/>
              </p:ext>
            </p:extLst>
          </p:nvPr>
        </p:nvGraphicFramePr>
        <p:xfrm>
          <a:off x="467544" y="1844824"/>
          <a:ext cx="8229600" cy="3443289"/>
        </p:xfrm>
        <a:graphic>
          <a:graphicData uri="http://schemas.openxmlformats.org/drawingml/2006/table">
            <a:tbl>
              <a:tblPr firstRow="1" bandRow="1">
                <a:tableStyleId>{B301B821-A1FF-4177-AEE7-76D212191A09}</a:tableStyleId>
              </a:tblPr>
              <a:tblGrid>
                <a:gridCol w="2743200"/>
                <a:gridCol w="2743200"/>
                <a:gridCol w="2743200"/>
              </a:tblGrid>
              <a:tr h="571381">
                <a:tc>
                  <a:txBody>
                    <a:bodyPr/>
                    <a:lstStyle/>
                    <a:p>
                      <a:pPr algn="l">
                        <a:lnSpc>
                          <a:spcPct val="100000"/>
                        </a:lnSpc>
                        <a:spcAft>
                          <a:spcPts val="0"/>
                        </a:spcAft>
                      </a:pPr>
                      <a:r>
                        <a:rPr lang="en-GB" sz="1800" dirty="0"/>
                        <a:t>Name of the perspective</a:t>
                      </a:r>
                      <a:endParaRPr lang="de-DE" sz="1800" dirty="0">
                        <a:latin typeface="Times New Roman"/>
                        <a:ea typeface="Times New Roman"/>
                        <a:cs typeface="Times New Roman"/>
                      </a:endParaRPr>
                    </a:p>
                  </a:txBody>
                  <a:tcPr marL="68580" marR="68580" marT="0" marB="0"/>
                </a:tc>
                <a:tc>
                  <a:txBody>
                    <a:bodyPr/>
                    <a:lstStyle/>
                    <a:p>
                      <a:pPr algn="l">
                        <a:lnSpc>
                          <a:spcPct val="100000"/>
                        </a:lnSpc>
                        <a:spcAft>
                          <a:spcPts val="0"/>
                        </a:spcAft>
                      </a:pPr>
                      <a:r>
                        <a:rPr lang="en-GB" sz="1800" dirty="0"/>
                        <a:t>Central aims </a:t>
                      </a:r>
                      <a:endParaRPr lang="de-DE" sz="1800" dirty="0">
                        <a:latin typeface="Times New Roman"/>
                        <a:ea typeface="Times New Roman"/>
                        <a:cs typeface="Times New Roman"/>
                      </a:endParaRPr>
                    </a:p>
                  </a:txBody>
                  <a:tcPr marL="68580" marR="68580" marT="0" marB="0"/>
                </a:tc>
                <a:tc>
                  <a:txBody>
                    <a:bodyPr/>
                    <a:lstStyle/>
                    <a:p>
                      <a:pPr algn="l">
                        <a:lnSpc>
                          <a:spcPct val="100000"/>
                        </a:lnSpc>
                        <a:spcAft>
                          <a:spcPts val="0"/>
                        </a:spcAft>
                      </a:pPr>
                      <a:r>
                        <a:rPr lang="en-GB" sz="1800"/>
                        <a:t>Background </a:t>
                      </a:r>
                      <a:endParaRPr lang="de-DE" sz="1800">
                        <a:latin typeface="Times New Roman"/>
                        <a:ea typeface="Times New Roman"/>
                        <a:cs typeface="Times New Roman"/>
                      </a:endParaRPr>
                    </a:p>
                  </a:txBody>
                  <a:tcPr marL="68580" marR="68580" marT="0" marB="0"/>
                </a:tc>
              </a:tr>
              <a:tr h="1435954">
                <a:tc>
                  <a:txBody>
                    <a:bodyPr/>
                    <a:lstStyle/>
                    <a:p>
                      <a:pPr algn="l">
                        <a:lnSpc>
                          <a:spcPct val="100000"/>
                        </a:lnSpc>
                        <a:spcAft>
                          <a:spcPts val="0"/>
                        </a:spcAft>
                      </a:pPr>
                      <a:r>
                        <a:rPr lang="en-GB" sz="1800" dirty="0"/>
                        <a:t>Socio-critical modelling</a:t>
                      </a:r>
                      <a:endParaRPr lang="de-DE" sz="1800" dirty="0">
                        <a:latin typeface="+mn-lt"/>
                        <a:ea typeface="Times New Roman"/>
                        <a:cs typeface="Times New Roman"/>
                      </a:endParaRPr>
                    </a:p>
                  </a:txBody>
                  <a:tcPr marL="68580" marR="68580" marT="0" marB="0"/>
                </a:tc>
                <a:tc>
                  <a:txBody>
                    <a:bodyPr/>
                    <a:lstStyle/>
                    <a:p>
                      <a:pPr algn="l">
                        <a:lnSpc>
                          <a:spcPct val="100000"/>
                        </a:lnSpc>
                        <a:spcAft>
                          <a:spcPts val="0"/>
                        </a:spcAft>
                      </a:pPr>
                      <a:r>
                        <a:rPr lang="en-GB" sz="1800" dirty="0"/>
                        <a:t>Pedagogical goals such as critical understanding of the surrounding world</a:t>
                      </a:r>
                      <a:endParaRPr lang="de-DE" sz="1800" dirty="0">
                        <a:latin typeface="+mn-lt"/>
                        <a:ea typeface="Times New Roman"/>
                        <a:cs typeface="Times New Roman"/>
                      </a:endParaRPr>
                    </a:p>
                  </a:txBody>
                  <a:tcPr marL="68580" marR="68580" marT="0" marB="0"/>
                </a:tc>
                <a:tc>
                  <a:txBody>
                    <a:bodyPr/>
                    <a:lstStyle/>
                    <a:p>
                      <a:pPr algn="l">
                        <a:lnSpc>
                          <a:spcPct val="100000"/>
                        </a:lnSpc>
                        <a:spcAft>
                          <a:spcPts val="0"/>
                        </a:spcAft>
                      </a:pPr>
                      <a:r>
                        <a:rPr lang="en-GB" sz="1800"/>
                        <a:t>Socio-critical approaches in political sociology</a:t>
                      </a:r>
                      <a:endParaRPr lang="de-DE" sz="1800">
                        <a:latin typeface="+mn-lt"/>
                        <a:ea typeface="Times New Roman"/>
                        <a:cs typeface="Times New Roman"/>
                      </a:endParaRPr>
                    </a:p>
                  </a:txBody>
                  <a:tcPr marL="68580" marR="68580" marT="0" marB="0"/>
                </a:tc>
              </a:tr>
              <a:tr h="1435954">
                <a:tc>
                  <a:txBody>
                    <a:bodyPr/>
                    <a:lstStyle/>
                    <a:p>
                      <a:pPr algn="l">
                        <a:lnSpc>
                          <a:spcPct val="100000"/>
                        </a:lnSpc>
                        <a:spcAft>
                          <a:spcPts val="0"/>
                        </a:spcAft>
                      </a:pPr>
                      <a:r>
                        <a:rPr lang="en-GB" sz="1800"/>
                        <a:t>Epistemological or theoretical modelling</a:t>
                      </a:r>
                      <a:endParaRPr lang="de-DE" sz="1800">
                        <a:latin typeface="+mn-lt"/>
                        <a:ea typeface="Times New Roman"/>
                        <a:cs typeface="Times New Roman"/>
                      </a:endParaRPr>
                    </a:p>
                  </a:txBody>
                  <a:tcPr marL="68580" marR="68580" marT="0" marB="0"/>
                </a:tc>
                <a:tc>
                  <a:txBody>
                    <a:bodyPr/>
                    <a:lstStyle/>
                    <a:p>
                      <a:pPr algn="l">
                        <a:lnSpc>
                          <a:spcPct val="100000"/>
                        </a:lnSpc>
                        <a:spcAft>
                          <a:spcPts val="0"/>
                        </a:spcAft>
                      </a:pPr>
                      <a:r>
                        <a:rPr lang="en-GB" sz="1800"/>
                        <a:t>Theory-oriented goals, i.e. promotion of theory development</a:t>
                      </a:r>
                      <a:endParaRPr lang="de-DE" sz="1800">
                        <a:latin typeface="+mn-lt"/>
                        <a:ea typeface="Times New Roman"/>
                        <a:cs typeface="Times New Roman"/>
                      </a:endParaRPr>
                    </a:p>
                  </a:txBody>
                  <a:tcPr marL="68580" marR="68580" marT="0" marB="0"/>
                </a:tc>
                <a:tc>
                  <a:txBody>
                    <a:bodyPr/>
                    <a:lstStyle/>
                    <a:p>
                      <a:pPr algn="l">
                        <a:lnSpc>
                          <a:spcPct val="100000"/>
                        </a:lnSpc>
                        <a:spcAft>
                          <a:spcPts val="0"/>
                        </a:spcAft>
                      </a:pPr>
                      <a:r>
                        <a:rPr lang="en-GB" sz="1800" dirty="0"/>
                        <a:t>Romanic epistemology</a:t>
                      </a:r>
                      <a:endParaRPr lang="de-DE" sz="1800" dirty="0">
                        <a:latin typeface="+mn-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339177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spect="1" noChangeArrowheads="1"/>
          </p:cNvSpPr>
          <p:nvPr>
            <p:ph type="title"/>
          </p:nvPr>
        </p:nvSpPr>
        <p:spPr>
          <a:xfrm>
            <a:off x="1403648" y="1556792"/>
            <a:ext cx="8280456" cy="642449"/>
          </a:xfrm>
        </p:spPr>
        <p:txBody>
          <a:bodyPr>
            <a:normAutofit fontScale="90000"/>
          </a:bodyPr>
          <a:lstStyle/>
          <a:p>
            <a:r>
              <a:rPr lang="de-DE" altLang="de-DE" sz="2200" dirty="0" smtClean="0"/>
              <a:t>As </a:t>
            </a:r>
            <a:r>
              <a:rPr lang="de-DE" altLang="de-DE" sz="2200" dirty="0" err="1" smtClean="0"/>
              <a:t>kind</a:t>
            </a:r>
            <a:r>
              <a:rPr lang="de-DE" altLang="de-DE" sz="2200" dirty="0" smtClean="0"/>
              <a:t> </a:t>
            </a:r>
            <a:r>
              <a:rPr lang="de-DE" altLang="de-DE" sz="2200" dirty="0" err="1" smtClean="0"/>
              <a:t>of</a:t>
            </a:r>
            <a:r>
              <a:rPr lang="de-DE" altLang="de-DE" sz="2200" dirty="0" smtClean="0"/>
              <a:t> meta-</a:t>
            </a:r>
            <a:r>
              <a:rPr lang="de-DE" altLang="de-DE" sz="2200" dirty="0" err="1" smtClean="0"/>
              <a:t>perspective</a:t>
            </a:r>
            <a:r>
              <a:rPr lang="de-DE" altLang="de-DE" sz="3800" dirty="0" smtClean="0"/>
              <a:t/>
            </a:r>
            <a:br>
              <a:rPr lang="de-DE" altLang="de-DE" sz="3800" dirty="0" smtClean="0"/>
            </a:br>
            <a:endParaRPr lang="de-DE" altLang="de-DE" sz="3800" dirty="0" smtClean="0"/>
          </a:p>
        </p:txBody>
      </p:sp>
      <p:graphicFrame>
        <p:nvGraphicFramePr>
          <p:cNvPr id="6" name="Inhaltsplatzhalter 3"/>
          <p:cNvGraphicFramePr>
            <a:graphicFrameLocks noGrp="1"/>
          </p:cNvGraphicFramePr>
          <p:nvPr>
            <p:ph idx="1"/>
            <p:extLst>
              <p:ext uri="{D42A27DB-BD31-4B8C-83A1-F6EECF244321}">
                <p14:modId xmlns:p14="http://schemas.microsoft.com/office/powerpoint/2010/main" val="2982764114"/>
              </p:ext>
            </p:extLst>
          </p:nvPr>
        </p:nvGraphicFramePr>
        <p:xfrm>
          <a:off x="629354" y="1851331"/>
          <a:ext cx="7920879" cy="3794760"/>
        </p:xfrm>
        <a:graphic>
          <a:graphicData uri="http://schemas.openxmlformats.org/drawingml/2006/table">
            <a:tbl>
              <a:tblPr firstRow="1" bandRow="1">
                <a:tableStyleId>{B301B821-A1FF-4177-AEE7-76D212191A09}</a:tableStyleId>
              </a:tblPr>
              <a:tblGrid>
                <a:gridCol w="1873670"/>
                <a:gridCol w="4521168"/>
                <a:gridCol w="1526041"/>
              </a:tblGrid>
              <a:tr h="520540">
                <a:tc>
                  <a:txBody>
                    <a:bodyPr/>
                    <a:lstStyle/>
                    <a:p>
                      <a:pPr algn="l">
                        <a:lnSpc>
                          <a:spcPct val="100000"/>
                        </a:lnSpc>
                        <a:spcAft>
                          <a:spcPts val="0"/>
                        </a:spcAft>
                      </a:pPr>
                      <a:r>
                        <a:rPr lang="en-GB" sz="1800" dirty="0"/>
                        <a:t>Name of the perspective</a:t>
                      </a:r>
                      <a:endParaRPr lang="de-DE" sz="1800" dirty="0">
                        <a:latin typeface="Times New Roman"/>
                        <a:ea typeface="Times New Roman"/>
                        <a:cs typeface="Times New Roman"/>
                      </a:endParaRPr>
                    </a:p>
                  </a:txBody>
                  <a:tcPr marL="68580" marR="68580" marT="0" marB="0"/>
                </a:tc>
                <a:tc>
                  <a:txBody>
                    <a:bodyPr/>
                    <a:lstStyle/>
                    <a:p>
                      <a:pPr algn="l">
                        <a:lnSpc>
                          <a:spcPct val="100000"/>
                        </a:lnSpc>
                        <a:spcAft>
                          <a:spcPts val="0"/>
                        </a:spcAft>
                      </a:pPr>
                      <a:r>
                        <a:rPr lang="en-GB" sz="1800" dirty="0"/>
                        <a:t>Central aims </a:t>
                      </a:r>
                      <a:endParaRPr lang="de-DE" sz="1800" dirty="0">
                        <a:latin typeface="Times New Roman"/>
                        <a:ea typeface="Times New Roman"/>
                        <a:cs typeface="Times New Roman"/>
                      </a:endParaRPr>
                    </a:p>
                  </a:txBody>
                  <a:tcPr marL="68580" marR="68580" marT="0" marB="0"/>
                </a:tc>
                <a:tc>
                  <a:txBody>
                    <a:bodyPr/>
                    <a:lstStyle/>
                    <a:p>
                      <a:pPr algn="l">
                        <a:lnSpc>
                          <a:spcPct val="100000"/>
                        </a:lnSpc>
                        <a:spcAft>
                          <a:spcPts val="0"/>
                        </a:spcAft>
                      </a:pPr>
                      <a:r>
                        <a:rPr lang="en-GB" sz="1800"/>
                        <a:t>Background </a:t>
                      </a:r>
                      <a:endParaRPr lang="de-DE" sz="1800">
                        <a:latin typeface="Times New Roman"/>
                        <a:ea typeface="Times New Roman"/>
                        <a:cs typeface="Times New Roman"/>
                      </a:endParaRPr>
                    </a:p>
                  </a:txBody>
                  <a:tcPr marL="68580" marR="68580" marT="0" marB="0"/>
                </a:tc>
              </a:tr>
              <a:tr h="3079861">
                <a:tc>
                  <a:txBody>
                    <a:bodyPr/>
                    <a:lstStyle/>
                    <a:p>
                      <a:pPr algn="l">
                        <a:lnSpc>
                          <a:spcPct val="100000"/>
                        </a:lnSpc>
                        <a:spcBef>
                          <a:spcPts val="600"/>
                        </a:spcBef>
                        <a:spcAft>
                          <a:spcPts val="600"/>
                        </a:spcAft>
                      </a:pPr>
                      <a:r>
                        <a:rPr lang="en-GB" sz="1800" b="1" dirty="0">
                          <a:latin typeface="+mn-lt"/>
                          <a:ea typeface="Times New Roman"/>
                          <a:cs typeface="Times New Roman"/>
                        </a:rPr>
                        <a:t>Cognitive</a:t>
                      </a:r>
                      <a:r>
                        <a:rPr lang="en-GB" sz="1800" dirty="0">
                          <a:latin typeface="+mn-lt"/>
                          <a:ea typeface="Times New Roman"/>
                          <a:cs typeface="Times New Roman"/>
                        </a:rPr>
                        <a:t> modelling</a:t>
                      </a:r>
                      <a:endParaRPr lang="de-DE" sz="1800" dirty="0">
                        <a:latin typeface="+mn-lt"/>
                        <a:ea typeface="Times New Roman"/>
                        <a:cs typeface="Times New Roman"/>
                      </a:endParaRPr>
                    </a:p>
                  </a:txBody>
                  <a:tcPr marL="68580" marR="68580" marT="0" marB="0"/>
                </a:tc>
                <a:tc>
                  <a:txBody>
                    <a:bodyPr/>
                    <a:lstStyle/>
                    <a:p>
                      <a:pPr algn="l">
                        <a:lnSpc>
                          <a:spcPct val="100000"/>
                        </a:lnSpc>
                        <a:spcBef>
                          <a:spcPts val="600"/>
                        </a:spcBef>
                        <a:spcAft>
                          <a:spcPts val="0"/>
                        </a:spcAft>
                      </a:pPr>
                      <a:r>
                        <a:rPr lang="en-GB" sz="1800" dirty="0" smtClean="0">
                          <a:latin typeface="+mn-lt"/>
                          <a:ea typeface="Times New Roman"/>
                          <a:cs typeface="Times New Roman"/>
                        </a:rPr>
                        <a:t>Two kinds of goals: </a:t>
                      </a:r>
                    </a:p>
                    <a:p>
                      <a:pPr algn="l">
                        <a:lnSpc>
                          <a:spcPct val="100000"/>
                        </a:lnSpc>
                        <a:spcBef>
                          <a:spcPts val="600"/>
                        </a:spcBef>
                        <a:spcAft>
                          <a:spcPts val="0"/>
                        </a:spcAft>
                      </a:pPr>
                      <a:r>
                        <a:rPr lang="en-GB" sz="1800" dirty="0" smtClean="0">
                          <a:latin typeface="+mn-lt"/>
                          <a:ea typeface="Times New Roman"/>
                          <a:cs typeface="Times New Roman"/>
                        </a:rPr>
                        <a:t>a) </a:t>
                      </a:r>
                      <a:r>
                        <a:rPr lang="en-GB" sz="1800" b="1" dirty="0" smtClean="0">
                          <a:latin typeface="+mn-lt"/>
                          <a:ea typeface="Times New Roman"/>
                          <a:cs typeface="Times New Roman"/>
                        </a:rPr>
                        <a:t>Research </a:t>
                      </a:r>
                      <a:r>
                        <a:rPr lang="en-GB" sz="1800" b="1" dirty="0">
                          <a:latin typeface="+mn-lt"/>
                          <a:ea typeface="Times New Roman"/>
                          <a:cs typeface="Times New Roman"/>
                        </a:rPr>
                        <a:t>aims</a:t>
                      </a:r>
                      <a:r>
                        <a:rPr lang="en-GB" sz="1800" b="1" dirty="0" smtClean="0">
                          <a:latin typeface="+mn-lt"/>
                          <a:ea typeface="Times New Roman"/>
                          <a:cs typeface="Times New Roman"/>
                        </a:rPr>
                        <a:t>:</a:t>
                      </a:r>
                    </a:p>
                    <a:p>
                      <a:pPr algn="l">
                        <a:lnSpc>
                          <a:spcPct val="100000"/>
                        </a:lnSpc>
                        <a:spcAft>
                          <a:spcPts val="600"/>
                        </a:spcAft>
                      </a:pPr>
                      <a:r>
                        <a:rPr lang="en-GB" sz="1800" dirty="0" smtClean="0">
                          <a:latin typeface="+mn-lt"/>
                          <a:ea typeface="Times New Roman"/>
                          <a:cs typeface="Times New Roman"/>
                        </a:rPr>
                        <a:t>analysis </a:t>
                      </a:r>
                      <a:r>
                        <a:rPr lang="en-GB" sz="1800" dirty="0">
                          <a:latin typeface="+mn-lt"/>
                          <a:ea typeface="Times New Roman"/>
                          <a:cs typeface="Times New Roman"/>
                        </a:rPr>
                        <a:t>of cognitive processes taking place during modelling processes and understanding of these cognitive processes</a:t>
                      </a:r>
                      <a:endParaRPr lang="de-DE" sz="1800" dirty="0">
                        <a:latin typeface="+mn-lt"/>
                        <a:ea typeface="Times New Roman"/>
                        <a:cs typeface="Times New Roman"/>
                      </a:endParaRPr>
                    </a:p>
                    <a:p>
                      <a:pPr algn="l">
                        <a:lnSpc>
                          <a:spcPct val="100000"/>
                        </a:lnSpc>
                        <a:spcBef>
                          <a:spcPts val="600"/>
                        </a:spcBef>
                        <a:spcAft>
                          <a:spcPts val="0"/>
                        </a:spcAft>
                      </a:pPr>
                      <a:r>
                        <a:rPr lang="en-GB" sz="1800" dirty="0" smtClean="0">
                          <a:latin typeface="+mn-lt"/>
                          <a:ea typeface="Times New Roman"/>
                          <a:cs typeface="Times New Roman"/>
                        </a:rPr>
                        <a:t>b)</a:t>
                      </a:r>
                      <a:r>
                        <a:rPr lang="en-GB" sz="1800" baseline="0" dirty="0" smtClean="0">
                          <a:latin typeface="+mn-lt"/>
                          <a:ea typeface="Times New Roman"/>
                          <a:cs typeface="Times New Roman"/>
                        </a:rPr>
                        <a:t> </a:t>
                      </a:r>
                      <a:r>
                        <a:rPr lang="en-GB" sz="1800" b="1" dirty="0" smtClean="0">
                          <a:latin typeface="+mn-lt"/>
                          <a:ea typeface="Times New Roman"/>
                          <a:cs typeface="Times New Roman"/>
                        </a:rPr>
                        <a:t>Psychological </a:t>
                      </a:r>
                      <a:r>
                        <a:rPr lang="en-GB" sz="1800" b="1" dirty="0">
                          <a:latin typeface="+mn-lt"/>
                          <a:ea typeface="Times New Roman"/>
                          <a:cs typeface="Times New Roman"/>
                        </a:rPr>
                        <a:t>goals</a:t>
                      </a:r>
                      <a:r>
                        <a:rPr lang="en-GB" sz="1800" dirty="0">
                          <a:latin typeface="+mn-lt"/>
                          <a:ea typeface="Times New Roman"/>
                          <a:cs typeface="Times New Roman"/>
                        </a:rPr>
                        <a:t>:</a:t>
                      </a:r>
                      <a:endParaRPr lang="de-DE" sz="1800" dirty="0">
                        <a:latin typeface="+mn-lt"/>
                        <a:ea typeface="Times New Roman"/>
                        <a:cs typeface="Times New Roman"/>
                      </a:endParaRPr>
                    </a:p>
                    <a:p>
                      <a:pPr algn="l">
                        <a:lnSpc>
                          <a:spcPct val="100000"/>
                        </a:lnSpc>
                        <a:spcAft>
                          <a:spcPts val="600"/>
                        </a:spcAft>
                      </a:pPr>
                      <a:r>
                        <a:rPr lang="en-GB" sz="1800" dirty="0" smtClean="0">
                          <a:latin typeface="+mn-lt"/>
                          <a:ea typeface="Times New Roman"/>
                          <a:cs typeface="Times New Roman"/>
                        </a:rPr>
                        <a:t>promotion </a:t>
                      </a:r>
                      <a:r>
                        <a:rPr lang="en-GB" sz="1800" dirty="0">
                          <a:latin typeface="+mn-lt"/>
                          <a:ea typeface="Times New Roman"/>
                          <a:cs typeface="Times New Roman"/>
                        </a:rPr>
                        <a:t>of mathematical thinking processes by using models as mental images or even physical pictures  or by emphasising modelling as mental process such as abstraction or generalisation</a:t>
                      </a:r>
                      <a:endParaRPr lang="de-DE" sz="1800" dirty="0">
                        <a:latin typeface="+mn-lt"/>
                        <a:ea typeface="Times New Roman"/>
                        <a:cs typeface="Times New Roman"/>
                      </a:endParaRPr>
                    </a:p>
                  </a:txBody>
                  <a:tcPr marL="68580" marR="68580" marT="0" marB="0"/>
                </a:tc>
                <a:tc>
                  <a:txBody>
                    <a:bodyPr/>
                    <a:lstStyle/>
                    <a:p>
                      <a:pPr algn="l">
                        <a:lnSpc>
                          <a:spcPct val="100000"/>
                        </a:lnSpc>
                        <a:spcBef>
                          <a:spcPts val="600"/>
                        </a:spcBef>
                        <a:spcAft>
                          <a:spcPts val="600"/>
                        </a:spcAft>
                      </a:pPr>
                      <a:r>
                        <a:rPr lang="en-GB" sz="1800" dirty="0">
                          <a:latin typeface="+mn-lt"/>
                          <a:ea typeface="Times New Roman"/>
                          <a:cs typeface="Times New Roman"/>
                        </a:rPr>
                        <a:t>Cognitive psychology</a:t>
                      </a:r>
                      <a:endParaRPr lang="de-DE" sz="1800" dirty="0">
                        <a:latin typeface="+mn-lt"/>
                        <a:ea typeface="Times New Roman"/>
                        <a:cs typeface="Times New Roman"/>
                      </a:endParaRPr>
                    </a:p>
                  </a:txBody>
                  <a:tcPr marL="68580" marR="68580" marT="0" marB="0"/>
                </a:tc>
              </a:tr>
            </a:tbl>
          </a:graphicData>
        </a:graphic>
      </p:graphicFrame>
      <p:sp>
        <p:nvSpPr>
          <p:cNvPr id="4" name="Titel 1"/>
          <p:cNvSpPr txBox="1">
            <a:spLocks/>
          </p:cNvSpPr>
          <p:nvPr/>
        </p:nvSpPr>
        <p:spPr bwMode="auto">
          <a:xfrm>
            <a:off x="611560" y="5646091"/>
            <a:ext cx="8352000" cy="648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2600" b="1" kern="1200">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Calibri" pitchFamily="34" charset="0"/>
              </a:defRPr>
            </a:lvl2pPr>
            <a:lvl3pPr algn="l" rtl="0" eaLnBrk="0" fontAlgn="base" hangingPunct="0">
              <a:spcBef>
                <a:spcPct val="0"/>
              </a:spcBef>
              <a:spcAft>
                <a:spcPct val="0"/>
              </a:spcAft>
              <a:defRPr sz="2600" b="1">
                <a:solidFill>
                  <a:schemeClr val="tx1"/>
                </a:solidFill>
                <a:latin typeface="Calibri" pitchFamily="34" charset="0"/>
              </a:defRPr>
            </a:lvl3pPr>
            <a:lvl4pPr algn="l" rtl="0" eaLnBrk="0" fontAlgn="base" hangingPunct="0">
              <a:spcBef>
                <a:spcPct val="0"/>
              </a:spcBef>
              <a:spcAft>
                <a:spcPct val="0"/>
              </a:spcAft>
              <a:defRPr sz="2600" b="1">
                <a:solidFill>
                  <a:schemeClr val="tx1"/>
                </a:solidFill>
                <a:latin typeface="Calibri" pitchFamily="34" charset="0"/>
              </a:defRPr>
            </a:lvl4pPr>
            <a:lvl5pPr algn="l" rtl="0" eaLnBrk="0" fontAlgn="base" hangingPunct="0">
              <a:spcBef>
                <a:spcPct val="0"/>
              </a:spcBef>
              <a:spcAft>
                <a:spcPct val="0"/>
              </a:spcAft>
              <a:defRPr sz="2600" b="1">
                <a:solidFill>
                  <a:schemeClr val="tx1"/>
                </a:solidFill>
                <a:latin typeface="Calibri" pitchFamily="34" charset="0"/>
              </a:defRPr>
            </a:lvl5pPr>
            <a:lvl6pPr marL="457200" algn="l" rtl="0" eaLnBrk="1" fontAlgn="base" hangingPunct="1">
              <a:spcBef>
                <a:spcPct val="0"/>
              </a:spcBef>
              <a:spcAft>
                <a:spcPct val="0"/>
              </a:spcAft>
              <a:defRPr sz="2600" b="1">
                <a:solidFill>
                  <a:schemeClr val="tx1"/>
                </a:solidFill>
                <a:latin typeface="Calibri" pitchFamily="34" charset="0"/>
              </a:defRPr>
            </a:lvl6pPr>
            <a:lvl7pPr marL="914400" algn="l" rtl="0" eaLnBrk="1" fontAlgn="base" hangingPunct="1">
              <a:spcBef>
                <a:spcPct val="0"/>
              </a:spcBef>
              <a:spcAft>
                <a:spcPct val="0"/>
              </a:spcAft>
              <a:defRPr sz="2600" b="1">
                <a:solidFill>
                  <a:schemeClr val="tx1"/>
                </a:solidFill>
                <a:latin typeface="Calibri" pitchFamily="34" charset="0"/>
              </a:defRPr>
            </a:lvl7pPr>
            <a:lvl8pPr marL="1371600" algn="l" rtl="0" eaLnBrk="1" fontAlgn="base" hangingPunct="1">
              <a:spcBef>
                <a:spcPct val="0"/>
              </a:spcBef>
              <a:spcAft>
                <a:spcPct val="0"/>
              </a:spcAft>
              <a:defRPr sz="2600" b="1">
                <a:solidFill>
                  <a:schemeClr val="tx1"/>
                </a:solidFill>
                <a:latin typeface="Calibri" pitchFamily="34" charset="0"/>
              </a:defRPr>
            </a:lvl8pPr>
            <a:lvl9pPr marL="1828800" algn="l" rtl="0" eaLnBrk="1" fontAlgn="base" hangingPunct="1">
              <a:spcBef>
                <a:spcPct val="0"/>
              </a:spcBef>
              <a:spcAft>
                <a:spcPct val="0"/>
              </a:spcAft>
              <a:defRPr sz="2600" b="1">
                <a:solidFill>
                  <a:schemeClr val="tx1"/>
                </a:solidFill>
                <a:latin typeface="Calibri" pitchFamily="34" charset="0"/>
              </a:defRPr>
            </a:lvl9pPr>
          </a:lstStyle>
          <a:p>
            <a:r>
              <a:rPr lang="de-DE" sz="2000" dirty="0" smtClean="0">
                <a:latin typeface="+mn-lt"/>
              </a:rPr>
              <a:t>Open </a:t>
            </a:r>
            <a:r>
              <a:rPr lang="de-DE" sz="2000" dirty="0" err="1" smtClean="0">
                <a:latin typeface="+mn-lt"/>
              </a:rPr>
              <a:t>question</a:t>
            </a:r>
            <a:r>
              <a:rPr lang="de-DE" sz="2000" dirty="0" smtClean="0">
                <a:latin typeface="+mn-lt"/>
              </a:rPr>
              <a:t> </a:t>
            </a:r>
            <a:r>
              <a:rPr lang="de-DE" sz="2000" dirty="0" err="1" smtClean="0">
                <a:latin typeface="+mn-lt"/>
              </a:rPr>
              <a:t>until</a:t>
            </a:r>
            <a:r>
              <a:rPr lang="de-DE" sz="2000" dirty="0" smtClean="0">
                <a:latin typeface="+mn-lt"/>
              </a:rPr>
              <a:t> </a:t>
            </a:r>
            <a:r>
              <a:rPr lang="de-DE" sz="2000" dirty="0" err="1" smtClean="0">
                <a:latin typeface="+mn-lt"/>
              </a:rPr>
              <a:t>now</a:t>
            </a:r>
            <a:r>
              <a:rPr lang="de-DE" sz="2000" dirty="0" smtClean="0">
                <a:latin typeface="+mn-lt"/>
              </a:rPr>
              <a:t>, </a:t>
            </a:r>
            <a:r>
              <a:rPr lang="de-DE" sz="2000" dirty="0" err="1" smtClean="0">
                <a:latin typeface="+mn-lt"/>
              </a:rPr>
              <a:t>which</a:t>
            </a:r>
            <a:r>
              <a:rPr lang="de-DE" sz="2000" dirty="0" smtClean="0">
                <a:latin typeface="+mn-lt"/>
              </a:rPr>
              <a:t> </a:t>
            </a:r>
            <a:r>
              <a:rPr lang="de-DE" sz="2000" dirty="0" err="1" smtClean="0">
                <a:latin typeface="+mn-lt"/>
              </a:rPr>
              <a:t>perspective</a:t>
            </a:r>
            <a:r>
              <a:rPr lang="de-DE" sz="2000" dirty="0" smtClean="0">
                <a:latin typeface="+mn-lt"/>
              </a:rPr>
              <a:t> </a:t>
            </a:r>
            <a:r>
              <a:rPr lang="de-DE" sz="2000" dirty="0" err="1" smtClean="0">
                <a:latin typeface="+mn-lt"/>
              </a:rPr>
              <a:t>most</a:t>
            </a:r>
            <a:r>
              <a:rPr lang="de-DE" sz="2000" dirty="0" smtClean="0">
                <a:latin typeface="+mn-lt"/>
              </a:rPr>
              <a:t> </a:t>
            </a:r>
            <a:r>
              <a:rPr lang="de-DE" sz="2000" dirty="0" err="1" smtClean="0">
                <a:latin typeface="+mn-lt"/>
              </a:rPr>
              <a:t>suitable</a:t>
            </a:r>
            <a:r>
              <a:rPr lang="de-DE" sz="2000" dirty="0" smtClean="0">
                <a:latin typeface="+mn-lt"/>
              </a:rPr>
              <a:t> </a:t>
            </a:r>
            <a:r>
              <a:rPr lang="de-DE" sz="2000" dirty="0" err="1" smtClean="0">
                <a:latin typeface="+mn-lt"/>
              </a:rPr>
              <a:t>for</a:t>
            </a:r>
            <a:r>
              <a:rPr lang="de-DE" sz="2000" dirty="0" smtClean="0">
                <a:latin typeface="+mn-lt"/>
              </a:rPr>
              <a:t> </a:t>
            </a:r>
            <a:r>
              <a:rPr lang="de-DE" sz="2000" dirty="0" err="1" smtClean="0">
                <a:latin typeface="+mn-lt"/>
              </a:rPr>
              <a:t>emercency</a:t>
            </a:r>
            <a:r>
              <a:rPr lang="de-DE" sz="2000" dirty="0" smtClean="0">
                <a:latin typeface="+mn-lt"/>
              </a:rPr>
              <a:t> </a:t>
            </a:r>
            <a:r>
              <a:rPr lang="de-DE" sz="2000" dirty="0" err="1" smtClean="0">
                <a:latin typeface="+mn-lt"/>
              </a:rPr>
              <a:t>preparedness</a:t>
            </a:r>
            <a:r>
              <a:rPr lang="de-DE" sz="2000" dirty="0" smtClean="0">
                <a:latin typeface="+mn-lt"/>
              </a:rPr>
              <a:t>. </a:t>
            </a:r>
            <a:endParaRPr lang="de-DE" sz="2000" dirty="0">
              <a:latin typeface="+mn-lt"/>
            </a:endParaRPr>
          </a:p>
        </p:txBody>
      </p:sp>
    </p:spTree>
    <p:extLst>
      <p:ext uri="{BB962C8B-B14F-4D97-AF65-F5344CB8AC3E}">
        <p14:creationId xmlns:p14="http://schemas.microsoft.com/office/powerpoint/2010/main" val="2024183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2132856"/>
            <a:ext cx="7992888" cy="3231072"/>
          </a:xfrm>
        </p:spPr>
        <p:txBody>
          <a:bodyPr/>
          <a:lstStyle/>
          <a:p>
            <a:endParaRPr lang="de-DE" dirty="0"/>
          </a:p>
          <a:p>
            <a:r>
              <a:rPr lang="de-DE" dirty="0" err="1" smtClean="0"/>
              <a:t>Several</a:t>
            </a:r>
            <a:r>
              <a:rPr lang="de-DE" dirty="0" smtClean="0"/>
              <a:t> </a:t>
            </a:r>
            <a:r>
              <a:rPr lang="de-DE" dirty="0" err="1" smtClean="0"/>
              <a:t>approaches</a:t>
            </a:r>
            <a:r>
              <a:rPr lang="de-DE" dirty="0" smtClean="0"/>
              <a:t> </a:t>
            </a:r>
            <a:r>
              <a:rPr lang="de-DE" dirty="0" err="1" smtClean="0"/>
              <a:t>to</a:t>
            </a:r>
            <a:r>
              <a:rPr lang="de-DE" dirty="0" smtClean="0"/>
              <a:t> </a:t>
            </a:r>
            <a:r>
              <a:rPr lang="de-DE" dirty="0" err="1" smtClean="0"/>
              <a:t>describe</a:t>
            </a:r>
            <a:r>
              <a:rPr lang="de-DE" dirty="0" smtClean="0"/>
              <a:t> </a:t>
            </a:r>
            <a:r>
              <a:rPr lang="de-DE" dirty="0" err="1" smtClean="0"/>
              <a:t>modelling</a:t>
            </a:r>
            <a:r>
              <a:rPr lang="de-DE" dirty="0" smtClean="0"/>
              <a:t> </a:t>
            </a:r>
            <a:r>
              <a:rPr lang="de-DE" dirty="0" err="1" smtClean="0"/>
              <a:t>processes</a:t>
            </a:r>
            <a:endParaRPr lang="de-DE" dirty="0"/>
          </a:p>
          <a:p>
            <a:r>
              <a:rPr lang="de-DE" dirty="0" err="1" smtClean="0"/>
              <a:t>Well</a:t>
            </a:r>
            <a:r>
              <a:rPr lang="de-DE" dirty="0" smtClean="0"/>
              <a:t> </a:t>
            </a:r>
            <a:r>
              <a:rPr lang="de-DE" dirty="0" err="1" smtClean="0"/>
              <a:t>accepted</a:t>
            </a:r>
            <a:r>
              <a:rPr lang="de-DE" dirty="0" smtClean="0"/>
              <a:t> </a:t>
            </a:r>
            <a:r>
              <a:rPr lang="de-DE" dirty="0" err="1" smtClean="0"/>
              <a:t>are</a:t>
            </a:r>
            <a:r>
              <a:rPr lang="de-DE" dirty="0" smtClean="0"/>
              <a:t> </a:t>
            </a:r>
            <a:r>
              <a:rPr lang="de-DE" b="1" dirty="0" err="1" smtClean="0"/>
              <a:t>modelling</a:t>
            </a:r>
            <a:r>
              <a:rPr lang="de-DE" b="1" dirty="0" smtClean="0"/>
              <a:t> </a:t>
            </a:r>
            <a:r>
              <a:rPr lang="de-DE" b="1" dirty="0" err="1" smtClean="0"/>
              <a:t>cycles</a:t>
            </a:r>
            <a:r>
              <a:rPr lang="de-DE" b="1" dirty="0" smtClean="0"/>
              <a:t> </a:t>
            </a:r>
            <a:r>
              <a:rPr lang="de-DE" dirty="0" err="1" smtClean="0"/>
              <a:t>with</a:t>
            </a:r>
            <a:r>
              <a:rPr lang="de-DE" dirty="0" smtClean="0"/>
              <a:t> different </a:t>
            </a:r>
            <a:r>
              <a:rPr lang="de-DE" b="1" dirty="0" err="1" smtClean="0"/>
              <a:t>stages</a:t>
            </a:r>
            <a:r>
              <a:rPr lang="de-DE" dirty="0" smtClean="0"/>
              <a:t> </a:t>
            </a:r>
            <a:r>
              <a:rPr lang="de-DE" dirty="0" err="1" smtClean="0"/>
              <a:t>departing</a:t>
            </a:r>
            <a:r>
              <a:rPr lang="de-DE" dirty="0" smtClean="0"/>
              <a:t> </a:t>
            </a:r>
            <a:r>
              <a:rPr lang="de-DE" dirty="0" err="1" smtClean="0"/>
              <a:t>from</a:t>
            </a:r>
            <a:r>
              <a:rPr lang="de-DE" dirty="0" smtClean="0"/>
              <a:t> </a:t>
            </a:r>
            <a:r>
              <a:rPr lang="de-DE" dirty="0" err="1" smtClean="0"/>
              <a:t>the</a:t>
            </a:r>
            <a:r>
              <a:rPr lang="de-DE" dirty="0" smtClean="0"/>
              <a:t> real </a:t>
            </a:r>
            <a:r>
              <a:rPr lang="de-DE" dirty="0" err="1" smtClean="0"/>
              <a:t>world</a:t>
            </a:r>
            <a:r>
              <a:rPr lang="de-DE" dirty="0" smtClean="0"/>
              <a:t> </a:t>
            </a:r>
            <a:r>
              <a:rPr lang="de-DE" dirty="0" err="1" smtClean="0"/>
              <a:t>problem</a:t>
            </a:r>
            <a:r>
              <a:rPr lang="de-DE" dirty="0" smtClean="0"/>
              <a:t> and </a:t>
            </a:r>
            <a:r>
              <a:rPr lang="de-DE" dirty="0" err="1" smtClean="0"/>
              <a:t>coming</a:t>
            </a:r>
            <a:r>
              <a:rPr lang="de-DE" dirty="0" smtClean="0"/>
              <a:t> back </a:t>
            </a:r>
            <a:r>
              <a:rPr lang="de-DE" dirty="0" err="1" smtClean="0"/>
              <a:t>to</a:t>
            </a:r>
            <a:r>
              <a:rPr lang="de-DE" dirty="0" smtClean="0"/>
              <a:t> </a:t>
            </a:r>
            <a:r>
              <a:rPr lang="de-DE" dirty="0" err="1" smtClean="0"/>
              <a:t>its</a:t>
            </a:r>
            <a:r>
              <a:rPr lang="de-DE" dirty="0" smtClean="0"/>
              <a:t> </a:t>
            </a:r>
            <a:r>
              <a:rPr lang="de-DE" dirty="0" err="1" smtClean="0"/>
              <a:t>solution</a:t>
            </a:r>
            <a:r>
              <a:rPr lang="de-DE" dirty="0" smtClean="0"/>
              <a:t> via </a:t>
            </a:r>
            <a:r>
              <a:rPr lang="de-DE" dirty="0" err="1" smtClean="0"/>
              <a:t>mathematical</a:t>
            </a:r>
            <a:r>
              <a:rPr lang="de-DE" dirty="0"/>
              <a:t> </a:t>
            </a:r>
            <a:r>
              <a:rPr lang="de-DE" dirty="0" err="1" smtClean="0"/>
              <a:t>models</a:t>
            </a:r>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17</a:t>
            </a:fld>
            <a:endParaRPr lang="de-DE" dirty="0"/>
          </a:p>
        </p:txBody>
      </p:sp>
      <p:sp>
        <p:nvSpPr>
          <p:cNvPr id="5" name="Titel 4"/>
          <p:cNvSpPr>
            <a:spLocks noGrp="1"/>
          </p:cNvSpPr>
          <p:nvPr>
            <p:ph type="title"/>
          </p:nvPr>
        </p:nvSpPr>
        <p:spPr>
          <a:xfrm>
            <a:off x="755576" y="1628800"/>
            <a:ext cx="8207984" cy="648000"/>
          </a:xfrm>
        </p:spPr>
        <p:txBody>
          <a:bodyPr>
            <a:normAutofit fontScale="90000"/>
          </a:bodyPr>
          <a:lstStyle/>
          <a:p>
            <a:r>
              <a:rPr lang="de-DE" sz="2800" dirty="0" err="1"/>
              <a:t>How</a:t>
            </a:r>
            <a:r>
              <a:rPr lang="de-DE" sz="2800" dirty="0"/>
              <a:t> do </a:t>
            </a:r>
            <a:r>
              <a:rPr lang="de-DE" sz="2800" dirty="0" err="1"/>
              <a:t>we</a:t>
            </a:r>
            <a:r>
              <a:rPr lang="de-DE" sz="2800" dirty="0"/>
              <a:t> </a:t>
            </a:r>
            <a:r>
              <a:rPr lang="de-DE" sz="2800" dirty="0" err="1"/>
              <a:t>model</a:t>
            </a:r>
            <a:r>
              <a:rPr lang="de-DE" sz="2800" dirty="0"/>
              <a:t>?</a:t>
            </a:r>
            <a:br>
              <a:rPr lang="de-DE" sz="2800" dirty="0"/>
            </a:br>
            <a:endParaRPr lang="de-DE" dirty="0"/>
          </a:p>
        </p:txBody>
      </p:sp>
    </p:spTree>
    <p:extLst>
      <p:ext uri="{BB962C8B-B14F-4D97-AF65-F5344CB8AC3E}">
        <p14:creationId xmlns:p14="http://schemas.microsoft.com/office/powerpoint/2010/main" val="19492919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a:off x="539750" y="1700213"/>
            <a:ext cx="7921625" cy="4537075"/>
            <a:chOff x="2291" y="8365"/>
            <a:chExt cx="9671" cy="5184"/>
          </a:xfrm>
        </p:grpSpPr>
        <p:sp>
          <p:nvSpPr>
            <p:cNvPr id="5" name="AutoShape 5"/>
            <p:cNvSpPr>
              <a:spLocks noChangeAspect="1" noChangeArrowheads="1" noTextEdit="1"/>
            </p:cNvSpPr>
            <p:nvPr/>
          </p:nvSpPr>
          <p:spPr bwMode="auto">
            <a:xfrm>
              <a:off x="2291" y="8365"/>
              <a:ext cx="9671" cy="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 name="Freeform 6"/>
            <p:cNvSpPr>
              <a:spLocks/>
            </p:cNvSpPr>
            <p:nvPr/>
          </p:nvSpPr>
          <p:spPr bwMode="auto">
            <a:xfrm>
              <a:off x="6515" y="8690"/>
              <a:ext cx="4834" cy="4288"/>
            </a:xfrm>
            <a:custGeom>
              <a:avLst/>
              <a:gdLst>
                <a:gd name="T0" fmla="*/ 516096 w 2417"/>
                <a:gd name="T1" fmla="*/ 4743168 h 2144"/>
                <a:gd name="T2" fmla="*/ 819200 w 2417"/>
                <a:gd name="T3" fmla="*/ 3719167 h 2144"/>
                <a:gd name="T4" fmla="*/ 4104191 w 2417"/>
                <a:gd name="T5" fmla="*/ 1458176 h 2144"/>
                <a:gd name="T6" fmla="*/ 4308992 w 2417"/>
                <a:gd name="T7" fmla="*/ 532480 h 2144"/>
                <a:gd name="T8" fmla="*/ 5128192 w 2417"/>
                <a:gd name="T9" fmla="*/ 327680 h 2144"/>
                <a:gd name="T10" fmla="*/ 6668287 w 2417"/>
                <a:gd name="T11" fmla="*/ 24576 h 2144"/>
                <a:gd name="T12" fmla="*/ 7798779 w 2417"/>
                <a:gd name="T13" fmla="*/ 122880 h 2144"/>
                <a:gd name="T14" fmla="*/ 8617985 w 2417"/>
                <a:gd name="T15" fmla="*/ 532480 h 2144"/>
                <a:gd name="T16" fmla="*/ 10256384 w 2417"/>
                <a:gd name="T17" fmla="*/ 1048576 h 2144"/>
                <a:gd name="T18" fmla="*/ 11698175 w 2417"/>
                <a:gd name="T19" fmla="*/ 1564672 h 2144"/>
                <a:gd name="T20" fmla="*/ 14467062 w 2417"/>
                <a:gd name="T21" fmla="*/ 1155072 h 2144"/>
                <a:gd name="T22" fmla="*/ 15179758 w 2417"/>
                <a:gd name="T23" fmla="*/ 843776 h 2144"/>
                <a:gd name="T24" fmla="*/ 15900654 w 2417"/>
                <a:gd name="T25" fmla="*/ 532480 h 2144"/>
                <a:gd name="T26" fmla="*/ 17129473 w 2417"/>
                <a:gd name="T27" fmla="*/ 638976 h 2144"/>
                <a:gd name="T28" fmla="*/ 17334273 w 2417"/>
                <a:gd name="T29" fmla="*/ 942080 h 2144"/>
                <a:gd name="T30" fmla="*/ 18055169 w 2417"/>
                <a:gd name="T31" fmla="*/ 1458176 h 2144"/>
                <a:gd name="T32" fmla="*/ 18259969 w 2417"/>
                <a:gd name="T33" fmla="*/ 1769472 h 2144"/>
                <a:gd name="T34" fmla="*/ 18571264 w 2417"/>
                <a:gd name="T35" fmla="*/ 1974272 h 2144"/>
                <a:gd name="T36" fmla="*/ 19079168 w 2417"/>
                <a:gd name="T37" fmla="*/ 2793472 h 2144"/>
                <a:gd name="T38" fmla="*/ 18669568 w 2417"/>
                <a:gd name="T39" fmla="*/ 6078463 h 2144"/>
                <a:gd name="T40" fmla="*/ 19079168 w 2417"/>
                <a:gd name="T41" fmla="*/ 8945664 h 2144"/>
                <a:gd name="T42" fmla="*/ 19185664 w 2417"/>
                <a:gd name="T43" fmla="*/ 9969663 h 2144"/>
                <a:gd name="T44" fmla="*/ 19390464 w 2417"/>
                <a:gd name="T45" fmla="*/ 10280959 h 2144"/>
                <a:gd name="T46" fmla="*/ 19595264 w 2417"/>
                <a:gd name="T47" fmla="*/ 12124150 h 2144"/>
                <a:gd name="T48" fmla="*/ 18669568 w 2417"/>
                <a:gd name="T49" fmla="*/ 15409133 h 2144"/>
                <a:gd name="T50" fmla="*/ 18571264 w 2417"/>
                <a:gd name="T51" fmla="*/ 16334829 h 2144"/>
                <a:gd name="T52" fmla="*/ 17334273 w 2417"/>
                <a:gd name="T53" fmla="*/ 17358848 h 2144"/>
                <a:gd name="T54" fmla="*/ 16310253 w 2417"/>
                <a:gd name="T55" fmla="*/ 17563648 h 2144"/>
                <a:gd name="T56" fmla="*/ 15384558 w 2417"/>
                <a:gd name="T57" fmla="*/ 17457152 h 2144"/>
                <a:gd name="T58" fmla="*/ 14974958 w 2417"/>
                <a:gd name="T59" fmla="*/ 17154048 h 2144"/>
                <a:gd name="T60" fmla="*/ 14360566 w 2417"/>
                <a:gd name="T61" fmla="*/ 16949248 h 2144"/>
                <a:gd name="T62" fmla="*/ 12820471 w 2417"/>
                <a:gd name="T63" fmla="*/ 16637932 h 2144"/>
                <a:gd name="T64" fmla="*/ 12001279 w 2417"/>
                <a:gd name="T65" fmla="*/ 16744428 h 2144"/>
                <a:gd name="T66" fmla="*/ 10665984 w 2417"/>
                <a:gd name="T67" fmla="*/ 17457152 h 2144"/>
                <a:gd name="T68" fmla="*/ 9027584 w 2417"/>
                <a:gd name="T69" fmla="*/ 17358848 h 2144"/>
                <a:gd name="T70" fmla="*/ 8716288 w 2417"/>
                <a:gd name="T71" fmla="*/ 17047552 h 2144"/>
                <a:gd name="T72" fmla="*/ 8101883 w 2417"/>
                <a:gd name="T73" fmla="*/ 16744428 h 2144"/>
                <a:gd name="T74" fmla="*/ 6152192 w 2417"/>
                <a:gd name="T75" fmla="*/ 17047552 h 2144"/>
                <a:gd name="T76" fmla="*/ 2154496 w 2417"/>
                <a:gd name="T77" fmla="*/ 16539628 h 2144"/>
                <a:gd name="T78" fmla="*/ 819200 w 2417"/>
                <a:gd name="T79" fmla="*/ 15613933 h 2144"/>
                <a:gd name="T80" fmla="*/ 409600 w 2417"/>
                <a:gd name="T81" fmla="*/ 13565934 h 2144"/>
                <a:gd name="T82" fmla="*/ 1335296 w 2417"/>
                <a:gd name="T83" fmla="*/ 9666560 h 2144"/>
                <a:gd name="T84" fmla="*/ 1744896 w 2417"/>
                <a:gd name="T85" fmla="*/ 8642560 h 2144"/>
                <a:gd name="T86" fmla="*/ 1638400 w 2417"/>
                <a:gd name="T87" fmla="*/ 6995963 h 2144"/>
                <a:gd name="T88" fmla="*/ 1024000 w 2417"/>
                <a:gd name="T89" fmla="*/ 6897659 h 2144"/>
                <a:gd name="T90" fmla="*/ 925696 w 2417"/>
                <a:gd name="T91" fmla="*/ 6586367 h 2144"/>
                <a:gd name="T92" fmla="*/ 516096 w 2417"/>
                <a:gd name="T93" fmla="*/ 4743168 h 2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417"/>
                <a:gd name="T142" fmla="*/ 0 h 2144"/>
                <a:gd name="T143" fmla="*/ 2417 w 2417"/>
                <a:gd name="T144" fmla="*/ 2144 h 21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417" h="2144">
                  <a:moveTo>
                    <a:pt x="63" y="579"/>
                  </a:moveTo>
                  <a:cubicBezTo>
                    <a:pt x="75" y="537"/>
                    <a:pt x="73" y="488"/>
                    <a:pt x="100" y="454"/>
                  </a:cubicBezTo>
                  <a:cubicBezTo>
                    <a:pt x="208" y="319"/>
                    <a:pt x="380" y="299"/>
                    <a:pt x="501" y="178"/>
                  </a:cubicBezTo>
                  <a:cubicBezTo>
                    <a:pt x="509" y="140"/>
                    <a:pt x="500" y="94"/>
                    <a:pt x="526" y="65"/>
                  </a:cubicBezTo>
                  <a:cubicBezTo>
                    <a:pt x="549" y="40"/>
                    <a:pt x="594" y="53"/>
                    <a:pt x="626" y="40"/>
                  </a:cubicBezTo>
                  <a:cubicBezTo>
                    <a:pt x="728" y="0"/>
                    <a:pt x="667" y="17"/>
                    <a:pt x="814" y="3"/>
                  </a:cubicBezTo>
                  <a:cubicBezTo>
                    <a:pt x="860" y="7"/>
                    <a:pt x="907" y="4"/>
                    <a:pt x="952" y="15"/>
                  </a:cubicBezTo>
                  <a:cubicBezTo>
                    <a:pt x="988" y="24"/>
                    <a:pt x="1016" y="54"/>
                    <a:pt x="1052" y="65"/>
                  </a:cubicBezTo>
                  <a:cubicBezTo>
                    <a:pt x="1112" y="105"/>
                    <a:pt x="1181" y="116"/>
                    <a:pt x="1252" y="128"/>
                  </a:cubicBezTo>
                  <a:cubicBezTo>
                    <a:pt x="1315" y="170"/>
                    <a:pt x="1350" y="180"/>
                    <a:pt x="1428" y="191"/>
                  </a:cubicBezTo>
                  <a:cubicBezTo>
                    <a:pt x="1544" y="182"/>
                    <a:pt x="1653" y="168"/>
                    <a:pt x="1766" y="141"/>
                  </a:cubicBezTo>
                  <a:cubicBezTo>
                    <a:pt x="1853" y="80"/>
                    <a:pt x="1747" y="148"/>
                    <a:pt x="1853" y="103"/>
                  </a:cubicBezTo>
                  <a:cubicBezTo>
                    <a:pt x="1983" y="48"/>
                    <a:pt x="1788" y="105"/>
                    <a:pt x="1941" y="65"/>
                  </a:cubicBezTo>
                  <a:cubicBezTo>
                    <a:pt x="1991" y="69"/>
                    <a:pt x="2043" y="64"/>
                    <a:pt x="2091" y="78"/>
                  </a:cubicBezTo>
                  <a:cubicBezTo>
                    <a:pt x="2105" y="82"/>
                    <a:pt x="2105" y="104"/>
                    <a:pt x="2116" y="115"/>
                  </a:cubicBezTo>
                  <a:cubicBezTo>
                    <a:pt x="2135" y="134"/>
                    <a:pt x="2180" y="162"/>
                    <a:pt x="2204" y="178"/>
                  </a:cubicBezTo>
                  <a:cubicBezTo>
                    <a:pt x="2212" y="191"/>
                    <a:pt x="2218" y="205"/>
                    <a:pt x="2229" y="216"/>
                  </a:cubicBezTo>
                  <a:cubicBezTo>
                    <a:pt x="2240" y="227"/>
                    <a:pt x="2257" y="229"/>
                    <a:pt x="2267" y="241"/>
                  </a:cubicBezTo>
                  <a:cubicBezTo>
                    <a:pt x="2292" y="271"/>
                    <a:pt x="2306" y="309"/>
                    <a:pt x="2329" y="341"/>
                  </a:cubicBezTo>
                  <a:cubicBezTo>
                    <a:pt x="2377" y="477"/>
                    <a:pt x="2363" y="629"/>
                    <a:pt x="2279" y="742"/>
                  </a:cubicBezTo>
                  <a:cubicBezTo>
                    <a:pt x="2287" y="875"/>
                    <a:pt x="2290" y="971"/>
                    <a:pt x="2329" y="1092"/>
                  </a:cubicBezTo>
                  <a:cubicBezTo>
                    <a:pt x="2333" y="1134"/>
                    <a:pt x="2332" y="1176"/>
                    <a:pt x="2342" y="1217"/>
                  </a:cubicBezTo>
                  <a:cubicBezTo>
                    <a:pt x="2345" y="1232"/>
                    <a:pt x="2365" y="1240"/>
                    <a:pt x="2367" y="1255"/>
                  </a:cubicBezTo>
                  <a:cubicBezTo>
                    <a:pt x="2417" y="1563"/>
                    <a:pt x="2350" y="1361"/>
                    <a:pt x="2392" y="1480"/>
                  </a:cubicBezTo>
                  <a:cubicBezTo>
                    <a:pt x="2366" y="1623"/>
                    <a:pt x="2324" y="1745"/>
                    <a:pt x="2279" y="1881"/>
                  </a:cubicBezTo>
                  <a:cubicBezTo>
                    <a:pt x="2275" y="1919"/>
                    <a:pt x="2281" y="1959"/>
                    <a:pt x="2267" y="1994"/>
                  </a:cubicBezTo>
                  <a:cubicBezTo>
                    <a:pt x="2258" y="2017"/>
                    <a:pt x="2143" y="2111"/>
                    <a:pt x="2116" y="2119"/>
                  </a:cubicBezTo>
                  <a:cubicBezTo>
                    <a:pt x="2075" y="2131"/>
                    <a:pt x="1991" y="2144"/>
                    <a:pt x="1991" y="2144"/>
                  </a:cubicBezTo>
                  <a:cubicBezTo>
                    <a:pt x="1953" y="2140"/>
                    <a:pt x="1914" y="2142"/>
                    <a:pt x="1878" y="2131"/>
                  </a:cubicBezTo>
                  <a:cubicBezTo>
                    <a:pt x="1858" y="2125"/>
                    <a:pt x="1846" y="2104"/>
                    <a:pt x="1828" y="2094"/>
                  </a:cubicBezTo>
                  <a:cubicBezTo>
                    <a:pt x="1823" y="2091"/>
                    <a:pt x="1758" y="2070"/>
                    <a:pt x="1753" y="2069"/>
                  </a:cubicBezTo>
                  <a:cubicBezTo>
                    <a:pt x="1689" y="2056"/>
                    <a:pt x="1628" y="2047"/>
                    <a:pt x="1565" y="2031"/>
                  </a:cubicBezTo>
                  <a:cubicBezTo>
                    <a:pt x="1532" y="2035"/>
                    <a:pt x="1497" y="2035"/>
                    <a:pt x="1465" y="2044"/>
                  </a:cubicBezTo>
                  <a:cubicBezTo>
                    <a:pt x="1410" y="2060"/>
                    <a:pt x="1354" y="2105"/>
                    <a:pt x="1302" y="2131"/>
                  </a:cubicBezTo>
                  <a:cubicBezTo>
                    <a:pt x="1235" y="2127"/>
                    <a:pt x="1167" y="2133"/>
                    <a:pt x="1102" y="2119"/>
                  </a:cubicBezTo>
                  <a:cubicBezTo>
                    <a:pt x="1084" y="2115"/>
                    <a:pt x="1078" y="2093"/>
                    <a:pt x="1064" y="2081"/>
                  </a:cubicBezTo>
                  <a:cubicBezTo>
                    <a:pt x="1031" y="2053"/>
                    <a:pt x="1028" y="2056"/>
                    <a:pt x="989" y="2044"/>
                  </a:cubicBezTo>
                  <a:cubicBezTo>
                    <a:pt x="900" y="2053"/>
                    <a:pt x="836" y="2068"/>
                    <a:pt x="751" y="2081"/>
                  </a:cubicBezTo>
                  <a:cubicBezTo>
                    <a:pt x="586" y="2065"/>
                    <a:pt x="424" y="2058"/>
                    <a:pt x="263" y="2019"/>
                  </a:cubicBezTo>
                  <a:cubicBezTo>
                    <a:pt x="200" y="1987"/>
                    <a:pt x="158" y="1944"/>
                    <a:pt x="100" y="1906"/>
                  </a:cubicBezTo>
                  <a:cubicBezTo>
                    <a:pt x="73" y="1822"/>
                    <a:pt x="90" y="1737"/>
                    <a:pt x="50" y="1656"/>
                  </a:cubicBezTo>
                  <a:cubicBezTo>
                    <a:pt x="0" y="1446"/>
                    <a:pt x="79" y="1346"/>
                    <a:pt x="163" y="1180"/>
                  </a:cubicBezTo>
                  <a:cubicBezTo>
                    <a:pt x="185" y="1137"/>
                    <a:pt x="185" y="1096"/>
                    <a:pt x="213" y="1055"/>
                  </a:cubicBezTo>
                  <a:cubicBezTo>
                    <a:pt x="209" y="988"/>
                    <a:pt x="226" y="916"/>
                    <a:pt x="200" y="854"/>
                  </a:cubicBezTo>
                  <a:cubicBezTo>
                    <a:pt x="190" y="831"/>
                    <a:pt x="147" y="855"/>
                    <a:pt x="125" y="842"/>
                  </a:cubicBezTo>
                  <a:cubicBezTo>
                    <a:pt x="113" y="835"/>
                    <a:pt x="116" y="817"/>
                    <a:pt x="113" y="804"/>
                  </a:cubicBezTo>
                  <a:cubicBezTo>
                    <a:pt x="96" y="729"/>
                    <a:pt x="78" y="654"/>
                    <a:pt x="63" y="579"/>
                  </a:cubicBezTo>
                  <a:close/>
                </a:path>
              </a:pathLst>
            </a:custGeom>
            <a:solidFill>
              <a:srgbClr val="FFCF01"/>
            </a:solidFill>
            <a:ln w="38100">
              <a:solidFill>
                <a:srgbClr val="000000"/>
              </a:solidFill>
              <a:round/>
              <a:headEnd/>
              <a:tailEnd/>
            </a:ln>
          </p:spPr>
          <p:txBody>
            <a:bodyPr/>
            <a:lstStyle/>
            <a:p>
              <a:endParaRPr lang="de-DE"/>
            </a:p>
          </p:txBody>
        </p:sp>
        <p:sp>
          <p:nvSpPr>
            <p:cNvPr id="7" name="Freeform 7"/>
            <p:cNvSpPr>
              <a:spLocks/>
            </p:cNvSpPr>
            <p:nvPr/>
          </p:nvSpPr>
          <p:spPr bwMode="auto">
            <a:xfrm>
              <a:off x="2291" y="8565"/>
              <a:ext cx="3386" cy="4382"/>
            </a:xfrm>
            <a:custGeom>
              <a:avLst/>
              <a:gdLst>
                <a:gd name="T0" fmla="*/ 12328960 w 1693"/>
                <a:gd name="T1" fmla="*/ 4513792 h 2191"/>
                <a:gd name="T2" fmla="*/ 12124161 w 1693"/>
                <a:gd name="T3" fmla="*/ 3284992 h 2191"/>
                <a:gd name="T4" fmla="*/ 11509761 w 1693"/>
                <a:gd name="T5" fmla="*/ 2768896 h 2191"/>
                <a:gd name="T6" fmla="*/ 8937473 w 1693"/>
                <a:gd name="T7" fmla="*/ 1851392 h 2191"/>
                <a:gd name="T8" fmla="*/ 8839169 w 1693"/>
                <a:gd name="T9" fmla="*/ 720896 h 2191"/>
                <a:gd name="T10" fmla="*/ 7708672 w 1693"/>
                <a:gd name="T11" fmla="*/ 0 h 2191"/>
                <a:gd name="T12" fmla="*/ 4939777 w 1693"/>
                <a:gd name="T13" fmla="*/ 311296 h 2191"/>
                <a:gd name="T14" fmla="*/ 3506176 w 1693"/>
                <a:gd name="T15" fmla="*/ 1335296 h 2191"/>
                <a:gd name="T16" fmla="*/ 2990080 w 1693"/>
                <a:gd name="T17" fmla="*/ 1540096 h 2191"/>
                <a:gd name="T18" fmla="*/ 630784 w 1693"/>
                <a:gd name="T19" fmla="*/ 2670592 h 2191"/>
                <a:gd name="T20" fmla="*/ 221184 w 1693"/>
                <a:gd name="T21" fmla="*/ 4210688 h 2191"/>
                <a:gd name="T22" fmla="*/ 630784 w 1693"/>
                <a:gd name="T23" fmla="*/ 7897082 h 2191"/>
                <a:gd name="T24" fmla="*/ 532480 w 1693"/>
                <a:gd name="T25" fmla="*/ 10665983 h 2191"/>
                <a:gd name="T26" fmla="*/ 1040384 w 1693"/>
                <a:gd name="T27" fmla="*/ 11083775 h 2191"/>
                <a:gd name="T28" fmla="*/ 532480 w 1693"/>
                <a:gd name="T29" fmla="*/ 13131766 h 2191"/>
                <a:gd name="T30" fmla="*/ 122880 w 1693"/>
                <a:gd name="T31" fmla="*/ 13950958 h 2191"/>
                <a:gd name="T32" fmla="*/ 1040384 w 1693"/>
                <a:gd name="T33" fmla="*/ 15695853 h 2191"/>
                <a:gd name="T34" fmla="*/ 1351680 w 1693"/>
                <a:gd name="T35" fmla="*/ 17539072 h 2191"/>
                <a:gd name="T36" fmla="*/ 1761280 w 1693"/>
                <a:gd name="T37" fmla="*/ 17645568 h 2191"/>
                <a:gd name="T38" fmla="*/ 3301376 w 1693"/>
                <a:gd name="T39" fmla="*/ 17948672 h 2191"/>
                <a:gd name="T40" fmla="*/ 11296769 w 1693"/>
                <a:gd name="T41" fmla="*/ 17645568 h 2191"/>
                <a:gd name="T42" fmla="*/ 11714561 w 1693"/>
                <a:gd name="T43" fmla="*/ 17539072 h 2191"/>
                <a:gd name="T44" fmla="*/ 12328960 w 1693"/>
                <a:gd name="T45" fmla="*/ 17334272 h 2191"/>
                <a:gd name="T46" fmla="*/ 12738560 w 1693"/>
                <a:gd name="T47" fmla="*/ 16416749 h 2191"/>
                <a:gd name="T48" fmla="*/ 13557760 w 1693"/>
                <a:gd name="T49" fmla="*/ 15802349 h 2191"/>
                <a:gd name="T50" fmla="*/ 13762560 w 1693"/>
                <a:gd name="T51" fmla="*/ 15491053 h 2191"/>
                <a:gd name="T52" fmla="*/ 12427264 w 1693"/>
                <a:gd name="T53" fmla="*/ 14155758 h 2191"/>
                <a:gd name="T54" fmla="*/ 12836864 w 1693"/>
                <a:gd name="T55" fmla="*/ 13131766 h 2191"/>
                <a:gd name="T56" fmla="*/ 12836864 w 1693"/>
                <a:gd name="T57" fmla="*/ 11493367 h 2191"/>
                <a:gd name="T58" fmla="*/ 12427264 w 1693"/>
                <a:gd name="T59" fmla="*/ 11083775 h 2191"/>
                <a:gd name="T60" fmla="*/ 11608065 w 1693"/>
                <a:gd name="T61" fmla="*/ 10665983 h 2191"/>
                <a:gd name="T62" fmla="*/ 12427264 w 1693"/>
                <a:gd name="T63" fmla="*/ 9232384 h 2191"/>
                <a:gd name="T64" fmla="*/ 13148160 w 1693"/>
                <a:gd name="T65" fmla="*/ 8511488 h 2191"/>
                <a:gd name="T66" fmla="*/ 12943360 w 1693"/>
                <a:gd name="T67" fmla="*/ 7077883 h 2191"/>
                <a:gd name="T68" fmla="*/ 13869056 w 1693"/>
                <a:gd name="T69" fmla="*/ 5849087 h 2191"/>
                <a:gd name="T70" fmla="*/ 13656064 w 1693"/>
                <a:gd name="T71" fmla="*/ 5234688 h 2191"/>
                <a:gd name="T72" fmla="*/ 13352960 w 1693"/>
                <a:gd name="T73" fmla="*/ 4825088 h 2191"/>
                <a:gd name="T74" fmla="*/ 12836864 w 1693"/>
                <a:gd name="T75" fmla="*/ 3899391 h 2191"/>
                <a:gd name="T76" fmla="*/ 12533760 w 1693"/>
                <a:gd name="T77" fmla="*/ 4210688 h 2191"/>
                <a:gd name="T78" fmla="*/ 12427264 w 1693"/>
                <a:gd name="T79" fmla="*/ 4513792 h 2191"/>
                <a:gd name="T80" fmla="*/ 12328960 w 1693"/>
                <a:gd name="T81" fmla="*/ 4513792 h 2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93"/>
                <a:gd name="T124" fmla="*/ 0 h 2191"/>
                <a:gd name="T125" fmla="*/ 1693 w 1693"/>
                <a:gd name="T126" fmla="*/ 2191 h 21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93" h="2191">
                  <a:moveTo>
                    <a:pt x="1505" y="551"/>
                  </a:moveTo>
                  <a:cubicBezTo>
                    <a:pt x="1497" y="501"/>
                    <a:pt x="1496" y="449"/>
                    <a:pt x="1480" y="401"/>
                  </a:cubicBezTo>
                  <a:cubicBezTo>
                    <a:pt x="1474" y="382"/>
                    <a:pt x="1422" y="348"/>
                    <a:pt x="1405" y="338"/>
                  </a:cubicBezTo>
                  <a:cubicBezTo>
                    <a:pt x="1305" y="276"/>
                    <a:pt x="1206" y="248"/>
                    <a:pt x="1091" y="226"/>
                  </a:cubicBezTo>
                  <a:cubicBezTo>
                    <a:pt x="1087" y="180"/>
                    <a:pt x="1093" y="132"/>
                    <a:pt x="1079" y="88"/>
                  </a:cubicBezTo>
                  <a:cubicBezTo>
                    <a:pt x="1063" y="39"/>
                    <a:pt x="981" y="20"/>
                    <a:pt x="941" y="0"/>
                  </a:cubicBezTo>
                  <a:cubicBezTo>
                    <a:pt x="819" y="8"/>
                    <a:pt x="721" y="23"/>
                    <a:pt x="603" y="38"/>
                  </a:cubicBezTo>
                  <a:cubicBezTo>
                    <a:pt x="525" y="63"/>
                    <a:pt x="500" y="124"/>
                    <a:pt x="428" y="163"/>
                  </a:cubicBezTo>
                  <a:cubicBezTo>
                    <a:pt x="408" y="174"/>
                    <a:pt x="385" y="177"/>
                    <a:pt x="365" y="188"/>
                  </a:cubicBezTo>
                  <a:cubicBezTo>
                    <a:pt x="230" y="260"/>
                    <a:pt x="222" y="285"/>
                    <a:pt x="77" y="326"/>
                  </a:cubicBezTo>
                  <a:cubicBezTo>
                    <a:pt x="66" y="395"/>
                    <a:pt x="41" y="447"/>
                    <a:pt x="27" y="514"/>
                  </a:cubicBezTo>
                  <a:cubicBezTo>
                    <a:pt x="67" y="668"/>
                    <a:pt x="31" y="821"/>
                    <a:pt x="77" y="964"/>
                  </a:cubicBezTo>
                  <a:cubicBezTo>
                    <a:pt x="53" y="1099"/>
                    <a:pt x="0" y="1172"/>
                    <a:pt x="65" y="1302"/>
                  </a:cubicBezTo>
                  <a:cubicBezTo>
                    <a:pt x="77" y="1326"/>
                    <a:pt x="108" y="1334"/>
                    <a:pt x="127" y="1353"/>
                  </a:cubicBezTo>
                  <a:cubicBezTo>
                    <a:pt x="152" y="1471"/>
                    <a:pt x="120" y="1506"/>
                    <a:pt x="65" y="1603"/>
                  </a:cubicBezTo>
                  <a:cubicBezTo>
                    <a:pt x="47" y="1635"/>
                    <a:pt x="15" y="1703"/>
                    <a:pt x="15" y="1703"/>
                  </a:cubicBezTo>
                  <a:cubicBezTo>
                    <a:pt x="44" y="1878"/>
                    <a:pt x="11" y="1837"/>
                    <a:pt x="127" y="1916"/>
                  </a:cubicBezTo>
                  <a:cubicBezTo>
                    <a:pt x="152" y="1988"/>
                    <a:pt x="138" y="2070"/>
                    <a:pt x="165" y="2141"/>
                  </a:cubicBezTo>
                  <a:cubicBezTo>
                    <a:pt x="171" y="2157"/>
                    <a:pt x="198" y="2150"/>
                    <a:pt x="215" y="2154"/>
                  </a:cubicBezTo>
                  <a:cubicBezTo>
                    <a:pt x="278" y="2168"/>
                    <a:pt x="340" y="2181"/>
                    <a:pt x="403" y="2191"/>
                  </a:cubicBezTo>
                  <a:cubicBezTo>
                    <a:pt x="735" y="2184"/>
                    <a:pt x="1049" y="2166"/>
                    <a:pt x="1379" y="2154"/>
                  </a:cubicBezTo>
                  <a:cubicBezTo>
                    <a:pt x="1396" y="2150"/>
                    <a:pt x="1413" y="2146"/>
                    <a:pt x="1430" y="2141"/>
                  </a:cubicBezTo>
                  <a:cubicBezTo>
                    <a:pt x="1455" y="2133"/>
                    <a:pt x="1505" y="2116"/>
                    <a:pt x="1505" y="2116"/>
                  </a:cubicBezTo>
                  <a:cubicBezTo>
                    <a:pt x="1528" y="2082"/>
                    <a:pt x="1532" y="2038"/>
                    <a:pt x="1555" y="2004"/>
                  </a:cubicBezTo>
                  <a:cubicBezTo>
                    <a:pt x="1569" y="1984"/>
                    <a:pt x="1629" y="1946"/>
                    <a:pt x="1655" y="1929"/>
                  </a:cubicBezTo>
                  <a:cubicBezTo>
                    <a:pt x="1663" y="1916"/>
                    <a:pt x="1678" y="1906"/>
                    <a:pt x="1680" y="1891"/>
                  </a:cubicBezTo>
                  <a:cubicBezTo>
                    <a:pt x="1690" y="1805"/>
                    <a:pt x="1575" y="1766"/>
                    <a:pt x="1517" y="1728"/>
                  </a:cubicBezTo>
                  <a:cubicBezTo>
                    <a:pt x="1497" y="1666"/>
                    <a:pt x="1529" y="1654"/>
                    <a:pt x="1567" y="1603"/>
                  </a:cubicBezTo>
                  <a:cubicBezTo>
                    <a:pt x="1586" y="1531"/>
                    <a:pt x="1607" y="1476"/>
                    <a:pt x="1567" y="1403"/>
                  </a:cubicBezTo>
                  <a:cubicBezTo>
                    <a:pt x="1556" y="1382"/>
                    <a:pt x="1537" y="1366"/>
                    <a:pt x="1517" y="1353"/>
                  </a:cubicBezTo>
                  <a:cubicBezTo>
                    <a:pt x="1486" y="1332"/>
                    <a:pt x="1417" y="1302"/>
                    <a:pt x="1417" y="1302"/>
                  </a:cubicBezTo>
                  <a:cubicBezTo>
                    <a:pt x="1389" y="1217"/>
                    <a:pt x="1462" y="1177"/>
                    <a:pt x="1517" y="1127"/>
                  </a:cubicBezTo>
                  <a:cubicBezTo>
                    <a:pt x="1548" y="1099"/>
                    <a:pt x="1605" y="1039"/>
                    <a:pt x="1605" y="1039"/>
                  </a:cubicBezTo>
                  <a:cubicBezTo>
                    <a:pt x="1626" y="975"/>
                    <a:pt x="1617" y="920"/>
                    <a:pt x="1580" y="864"/>
                  </a:cubicBezTo>
                  <a:cubicBezTo>
                    <a:pt x="1627" y="817"/>
                    <a:pt x="1655" y="768"/>
                    <a:pt x="1693" y="714"/>
                  </a:cubicBezTo>
                  <a:cubicBezTo>
                    <a:pt x="1684" y="689"/>
                    <a:pt x="1679" y="663"/>
                    <a:pt x="1667" y="639"/>
                  </a:cubicBezTo>
                  <a:cubicBezTo>
                    <a:pt x="1658" y="620"/>
                    <a:pt x="1639" y="608"/>
                    <a:pt x="1630" y="589"/>
                  </a:cubicBezTo>
                  <a:cubicBezTo>
                    <a:pt x="1570" y="467"/>
                    <a:pt x="1644" y="553"/>
                    <a:pt x="1567" y="476"/>
                  </a:cubicBezTo>
                  <a:cubicBezTo>
                    <a:pt x="1555" y="489"/>
                    <a:pt x="1540" y="499"/>
                    <a:pt x="1530" y="514"/>
                  </a:cubicBezTo>
                  <a:cubicBezTo>
                    <a:pt x="1523" y="525"/>
                    <a:pt x="1524" y="540"/>
                    <a:pt x="1517" y="551"/>
                  </a:cubicBezTo>
                  <a:cubicBezTo>
                    <a:pt x="1515" y="554"/>
                    <a:pt x="1509" y="551"/>
                    <a:pt x="1505" y="551"/>
                  </a:cubicBezTo>
                  <a:close/>
                </a:path>
              </a:pathLst>
            </a:custGeom>
            <a:solidFill>
              <a:srgbClr val="FFCF01"/>
            </a:solidFill>
            <a:ln w="38100">
              <a:solidFill>
                <a:srgbClr val="000000"/>
              </a:solidFill>
              <a:round/>
              <a:headEnd/>
              <a:tailEnd/>
            </a:ln>
          </p:spPr>
          <p:txBody>
            <a:bodyPr/>
            <a:lstStyle/>
            <a:p>
              <a:endParaRPr lang="de-DE"/>
            </a:p>
          </p:txBody>
        </p:sp>
        <p:sp>
          <p:nvSpPr>
            <p:cNvPr id="8" name="Text Box 8"/>
            <p:cNvSpPr txBox="1">
              <a:spLocks noChangeArrowheads="1"/>
            </p:cNvSpPr>
            <p:nvPr/>
          </p:nvSpPr>
          <p:spPr bwMode="auto">
            <a:xfrm>
              <a:off x="2580" y="11605"/>
              <a:ext cx="1537"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dirty="0">
                  <a:latin typeface="Times New Roman" pitchFamily="18" charset="0"/>
                </a:rPr>
                <a:t>Real </a:t>
              </a:r>
              <a:r>
                <a:rPr lang="de-DE" altLang="de-DE" sz="1600" dirty="0" err="1">
                  <a:latin typeface="Times New Roman" pitchFamily="18" charset="0"/>
                </a:rPr>
                <a:t>situation</a:t>
              </a:r>
              <a:endParaRPr lang="de-DE" altLang="de-DE" sz="1600" dirty="0">
                <a:latin typeface="Times New Roman" pitchFamily="18" charset="0"/>
              </a:endParaRPr>
            </a:p>
          </p:txBody>
        </p:sp>
        <p:sp>
          <p:nvSpPr>
            <p:cNvPr id="9" name="Text Box 9"/>
            <p:cNvSpPr txBox="1">
              <a:spLocks noChangeArrowheads="1"/>
            </p:cNvSpPr>
            <p:nvPr/>
          </p:nvSpPr>
          <p:spPr bwMode="auto">
            <a:xfrm>
              <a:off x="2580" y="9326"/>
              <a:ext cx="32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a:latin typeface="Times New Roman" pitchFamily="18" charset="0"/>
                </a:rPr>
                <a:t>Real world model</a:t>
              </a:r>
            </a:p>
          </p:txBody>
        </p:sp>
        <p:sp>
          <p:nvSpPr>
            <p:cNvPr id="10" name="Text Box 10"/>
            <p:cNvSpPr txBox="1">
              <a:spLocks noChangeArrowheads="1"/>
            </p:cNvSpPr>
            <p:nvPr/>
          </p:nvSpPr>
          <p:spPr bwMode="auto">
            <a:xfrm>
              <a:off x="6995" y="9517"/>
              <a:ext cx="3936"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a:latin typeface="Times New Roman" pitchFamily="18" charset="0"/>
                </a:rPr>
                <a:t>Mathematical model</a:t>
              </a:r>
            </a:p>
          </p:txBody>
        </p:sp>
        <p:sp>
          <p:nvSpPr>
            <p:cNvPr id="11" name="Text Box 11"/>
            <p:cNvSpPr txBox="1">
              <a:spLocks noChangeArrowheads="1"/>
            </p:cNvSpPr>
            <p:nvPr/>
          </p:nvSpPr>
          <p:spPr bwMode="auto">
            <a:xfrm>
              <a:off x="7378" y="11824"/>
              <a:ext cx="412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a:latin typeface="Times New Roman" pitchFamily="18" charset="0"/>
                </a:rPr>
                <a:t>Mathematical results</a:t>
              </a:r>
            </a:p>
          </p:txBody>
        </p:sp>
        <p:sp>
          <p:nvSpPr>
            <p:cNvPr id="12" name="Text Box 12"/>
            <p:cNvSpPr txBox="1">
              <a:spLocks noChangeArrowheads="1"/>
            </p:cNvSpPr>
            <p:nvPr/>
          </p:nvSpPr>
          <p:spPr bwMode="auto">
            <a:xfrm>
              <a:off x="2865" y="12972"/>
              <a:ext cx="2403" cy="352"/>
            </a:xfrm>
            <a:prstGeom prst="rect">
              <a:avLst/>
            </a:prstGeom>
            <a:solidFill>
              <a:srgbClr val="9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a:solidFill>
                    <a:srgbClr val="FFFFFF"/>
                  </a:solidFill>
                  <a:latin typeface="Times New Roman" pitchFamily="18" charset="0"/>
                </a:rPr>
                <a:t>Real world</a:t>
              </a:r>
              <a:endParaRPr lang="de-DE" altLang="de-DE" sz="1600">
                <a:solidFill>
                  <a:srgbClr val="990000"/>
                </a:solidFill>
                <a:latin typeface="Times New Roman" pitchFamily="18" charset="0"/>
              </a:endParaRPr>
            </a:p>
          </p:txBody>
        </p:sp>
        <p:sp>
          <p:nvSpPr>
            <p:cNvPr id="13" name="Text Box 13"/>
            <p:cNvSpPr txBox="1">
              <a:spLocks noChangeArrowheads="1"/>
            </p:cNvSpPr>
            <p:nvPr/>
          </p:nvSpPr>
          <p:spPr bwMode="auto">
            <a:xfrm>
              <a:off x="7667" y="12972"/>
              <a:ext cx="3070" cy="352"/>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a:solidFill>
                    <a:srgbClr val="FFFFFF"/>
                  </a:solidFill>
                  <a:latin typeface="Times New Roman" pitchFamily="18" charset="0"/>
                </a:rPr>
                <a:t>Mathematics</a:t>
              </a:r>
            </a:p>
          </p:txBody>
        </p:sp>
        <p:sp>
          <p:nvSpPr>
            <p:cNvPr id="14" name="Line 14"/>
            <p:cNvSpPr>
              <a:spLocks noChangeShapeType="1"/>
            </p:cNvSpPr>
            <p:nvPr/>
          </p:nvSpPr>
          <p:spPr bwMode="auto">
            <a:xfrm flipV="1">
              <a:off x="3348" y="9693"/>
              <a:ext cx="286" cy="1799"/>
            </a:xfrm>
            <a:prstGeom prst="line">
              <a:avLst/>
            </a:prstGeom>
            <a:noFill/>
            <a:ln w="444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5" name="Line 15"/>
            <p:cNvSpPr>
              <a:spLocks noChangeShapeType="1"/>
            </p:cNvSpPr>
            <p:nvPr/>
          </p:nvSpPr>
          <p:spPr bwMode="auto">
            <a:xfrm flipH="1">
              <a:off x="7829" y="9869"/>
              <a:ext cx="702" cy="1856"/>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6" name="Line 16"/>
            <p:cNvSpPr>
              <a:spLocks noChangeShapeType="1"/>
            </p:cNvSpPr>
            <p:nvPr/>
          </p:nvSpPr>
          <p:spPr bwMode="auto">
            <a:xfrm>
              <a:off x="4610" y="9517"/>
              <a:ext cx="2386" cy="83"/>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7" name="Line 17"/>
            <p:cNvSpPr>
              <a:spLocks noChangeShapeType="1"/>
            </p:cNvSpPr>
            <p:nvPr/>
          </p:nvSpPr>
          <p:spPr bwMode="auto">
            <a:xfrm flipH="1">
              <a:off x="5268" y="12109"/>
              <a:ext cx="2015" cy="370"/>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18" name="Text Box 18"/>
            <p:cNvSpPr txBox="1">
              <a:spLocks noChangeArrowheads="1"/>
            </p:cNvSpPr>
            <p:nvPr/>
          </p:nvSpPr>
          <p:spPr bwMode="auto">
            <a:xfrm>
              <a:off x="4690" y="8846"/>
              <a:ext cx="336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endParaRPr lang="en-GB" altLang="de-DE" sz="1600">
                <a:solidFill>
                  <a:srgbClr val="000000"/>
                </a:solidFill>
                <a:latin typeface="Times New Roman" pitchFamily="18" charset="0"/>
              </a:endParaRPr>
            </a:p>
          </p:txBody>
        </p:sp>
        <p:sp>
          <p:nvSpPr>
            <p:cNvPr id="19" name="Text Box 19"/>
            <p:cNvSpPr txBox="1">
              <a:spLocks noChangeArrowheads="1"/>
            </p:cNvSpPr>
            <p:nvPr/>
          </p:nvSpPr>
          <p:spPr bwMode="auto">
            <a:xfrm>
              <a:off x="5063" y="9118"/>
              <a:ext cx="3553"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b="1" i="1" dirty="0" err="1" smtClean="0">
                  <a:latin typeface="Times New Roman" pitchFamily="18" charset="0"/>
                </a:rPr>
                <a:t>Mathematisation</a:t>
              </a:r>
              <a:endParaRPr lang="de-DE" altLang="de-DE" sz="1600" b="1" i="1" dirty="0">
                <a:latin typeface="Times New Roman" pitchFamily="18" charset="0"/>
              </a:endParaRPr>
            </a:p>
          </p:txBody>
        </p:sp>
        <p:sp>
          <p:nvSpPr>
            <p:cNvPr id="20" name="Text Box 20"/>
            <p:cNvSpPr txBox="1">
              <a:spLocks noChangeArrowheads="1"/>
            </p:cNvSpPr>
            <p:nvPr/>
          </p:nvSpPr>
          <p:spPr bwMode="auto">
            <a:xfrm>
              <a:off x="2514" y="10240"/>
              <a:ext cx="189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b="1" i="1" smtClean="0">
                  <a:latin typeface="Times New Roman" pitchFamily="18" charset="0"/>
                </a:rPr>
                <a:t>Understanding</a:t>
              </a:r>
              <a:endParaRPr lang="de-DE" altLang="de-DE" sz="1600" b="1" i="1" dirty="0" smtClean="0">
                <a:latin typeface="Times New Roman" pitchFamily="18" charset="0"/>
              </a:endParaRPr>
            </a:p>
            <a:p>
              <a:r>
                <a:rPr lang="de-DE" altLang="de-DE" sz="1600" b="1" i="1" dirty="0" err="1" smtClean="0">
                  <a:latin typeface="Times New Roman" pitchFamily="18" charset="0"/>
                </a:rPr>
                <a:t>Idealisation</a:t>
              </a:r>
              <a:endParaRPr lang="de-DE" altLang="de-DE" sz="1600" b="1" i="1" dirty="0">
                <a:latin typeface="Times New Roman" pitchFamily="18" charset="0"/>
              </a:endParaRPr>
            </a:p>
          </p:txBody>
        </p:sp>
        <p:sp>
          <p:nvSpPr>
            <p:cNvPr id="21" name="Text Box 21"/>
            <p:cNvSpPr txBox="1">
              <a:spLocks noChangeArrowheads="1"/>
            </p:cNvSpPr>
            <p:nvPr/>
          </p:nvSpPr>
          <p:spPr bwMode="auto">
            <a:xfrm>
              <a:off x="8531" y="10517"/>
              <a:ext cx="163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b="1" i="1" dirty="0" err="1">
                  <a:latin typeface="Times New Roman" pitchFamily="18" charset="0"/>
                </a:rPr>
                <a:t>Mathematical</a:t>
              </a:r>
              <a:r>
                <a:rPr lang="de-DE" altLang="de-DE" sz="1600" b="1" i="1" dirty="0">
                  <a:latin typeface="Times New Roman" pitchFamily="18" charset="0"/>
                </a:rPr>
                <a:t> </a:t>
              </a:r>
              <a:r>
                <a:rPr lang="de-DE" altLang="de-DE" sz="1600" b="1" i="1" dirty="0" err="1" smtClean="0">
                  <a:latin typeface="Times New Roman" pitchFamily="18" charset="0"/>
                </a:rPr>
                <a:t>work</a:t>
              </a:r>
              <a:endParaRPr lang="de-DE" altLang="de-DE" sz="1600" b="1" i="1" dirty="0">
                <a:latin typeface="Times New Roman" pitchFamily="18" charset="0"/>
              </a:endParaRPr>
            </a:p>
          </p:txBody>
        </p:sp>
        <p:sp>
          <p:nvSpPr>
            <p:cNvPr id="22" name="Text Box 22"/>
            <p:cNvSpPr txBox="1">
              <a:spLocks noChangeArrowheads="1"/>
            </p:cNvSpPr>
            <p:nvPr/>
          </p:nvSpPr>
          <p:spPr bwMode="auto">
            <a:xfrm>
              <a:off x="5389" y="12261"/>
              <a:ext cx="185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b="1" i="1" dirty="0">
                  <a:latin typeface="Times New Roman" pitchFamily="18" charset="0"/>
                </a:rPr>
                <a:t>Interpretation</a:t>
              </a:r>
            </a:p>
            <a:p>
              <a:endParaRPr lang="de-DE" altLang="de-DE" sz="1600" b="1" i="1" dirty="0">
                <a:latin typeface="Times New Roman" pitchFamily="18" charset="0"/>
              </a:endParaRPr>
            </a:p>
          </p:txBody>
        </p:sp>
      </p:grpSp>
      <p:sp>
        <p:nvSpPr>
          <p:cNvPr id="24" name="Text Box 8"/>
          <p:cNvSpPr txBox="1">
            <a:spLocks noChangeArrowheads="1"/>
          </p:cNvSpPr>
          <p:nvPr/>
        </p:nvSpPr>
        <p:spPr bwMode="auto">
          <a:xfrm>
            <a:off x="1809372" y="5192538"/>
            <a:ext cx="1258974" cy="30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dirty="0">
                <a:latin typeface="Times New Roman" pitchFamily="18" charset="0"/>
              </a:rPr>
              <a:t>Real </a:t>
            </a:r>
            <a:r>
              <a:rPr lang="de-DE" altLang="de-DE" sz="1600" dirty="0" err="1" smtClean="0">
                <a:latin typeface="Times New Roman" pitchFamily="18" charset="0"/>
              </a:rPr>
              <a:t>results</a:t>
            </a:r>
            <a:endParaRPr lang="de-DE" altLang="de-DE" sz="1600" dirty="0">
              <a:latin typeface="Times New Roman" pitchFamily="18" charset="0"/>
            </a:endParaRPr>
          </a:p>
        </p:txBody>
      </p:sp>
      <p:sp>
        <p:nvSpPr>
          <p:cNvPr id="26" name="Line 23"/>
          <p:cNvSpPr>
            <a:spLocks noChangeShapeType="1"/>
          </p:cNvSpPr>
          <p:nvPr/>
        </p:nvSpPr>
        <p:spPr bwMode="auto">
          <a:xfrm flipH="1" flipV="1">
            <a:off x="1259632" y="4881589"/>
            <a:ext cx="1015814" cy="310948"/>
          </a:xfrm>
          <a:prstGeom prst="line">
            <a:avLst/>
          </a:prstGeom>
          <a:noFill/>
          <a:ln w="28575">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7" name="Text Box 22"/>
          <p:cNvSpPr txBox="1">
            <a:spLocks noChangeArrowheads="1"/>
          </p:cNvSpPr>
          <p:nvPr/>
        </p:nvSpPr>
        <p:spPr bwMode="auto">
          <a:xfrm>
            <a:off x="1405960" y="4843958"/>
            <a:ext cx="1907301" cy="30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b="1" i="1" dirty="0" smtClean="0">
                <a:latin typeface="Times New Roman" pitchFamily="18" charset="0"/>
              </a:rPr>
              <a:t>Validation</a:t>
            </a:r>
            <a:endParaRPr lang="de-DE" altLang="de-DE" sz="1600" b="1" i="1" dirty="0">
              <a:latin typeface="Times New Roman" pitchFamily="18" charset="0"/>
            </a:endParaRPr>
          </a:p>
        </p:txBody>
      </p:sp>
      <p:sp>
        <p:nvSpPr>
          <p:cNvPr id="28" name="Line 14"/>
          <p:cNvSpPr>
            <a:spLocks noChangeShapeType="1"/>
          </p:cNvSpPr>
          <p:nvPr/>
        </p:nvSpPr>
        <p:spPr bwMode="auto">
          <a:xfrm flipH="1" flipV="1">
            <a:off x="2090554" y="2862485"/>
            <a:ext cx="269055" cy="2317551"/>
          </a:xfrm>
          <a:prstGeom prst="line">
            <a:avLst/>
          </a:prstGeom>
          <a:noFill/>
          <a:ln w="4445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9" name="Text Box 22"/>
          <p:cNvSpPr txBox="1">
            <a:spLocks noChangeArrowheads="1"/>
          </p:cNvSpPr>
          <p:nvPr/>
        </p:nvSpPr>
        <p:spPr bwMode="auto">
          <a:xfrm>
            <a:off x="1809372" y="3866756"/>
            <a:ext cx="1386756" cy="30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79" tIns="31090" rIns="62179" bIns="3109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de-DE" altLang="de-DE" sz="1600" b="1" i="1" dirty="0" smtClean="0">
                <a:latin typeface="Times New Roman" pitchFamily="18" charset="0"/>
              </a:rPr>
              <a:t>Validation</a:t>
            </a:r>
            <a:endParaRPr lang="de-DE" altLang="de-DE" sz="1600" b="1" i="1" dirty="0">
              <a:latin typeface="Times New Roman" pitchFamily="18" charset="0"/>
            </a:endParaRPr>
          </a:p>
        </p:txBody>
      </p:sp>
    </p:spTree>
    <p:extLst>
      <p:ext uri="{BB962C8B-B14F-4D97-AF65-F5344CB8AC3E}">
        <p14:creationId xmlns:p14="http://schemas.microsoft.com/office/powerpoint/2010/main" val="1091000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Simple </a:t>
            </a:r>
            <a:r>
              <a:rPr lang="de-DE" dirty="0" err="1" smtClean="0"/>
              <a:t>modelling</a:t>
            </a:r>
            <a:r>
              <a:rPr lang="de-DE" dirty="0" smtClean="0"/>
              <a:t> </a:t>
            </a:r>
            <a:r>
              <a:rPr lang="de-DE" dirty="0" err="1" smtClean="0"/>
              <a:t>example</a:t>
            </a:r>
            <a:r>
              <a:rPr lang="de-DE" dirty="0" smtClean="0"/>
              <a:t> </a:t>
            </a:r>
            <a:r>
              <a:rPr lang="de-DE" dirty="0" err="1" smtClean="0"/>
              <a:t>from</a:t>
            </a:r>
            <a:r>
              <a:rPr lang="de-DE" dirty="0" smtClean="0"/>
              <a:t> </a:t>
            </a:r>
            <a:r>
              <a:rPr lang="de-DE" dirty="0" err="1" smtClean="0"/>
              <a:t>emergency</a:t>
            </a:r>
            <a:r>
              <a:rPr lang="de-DE" dirty="0" smtClean="0"/>
              <a:t> </a:t>
            </a:r>
            <a:r>
              <a:rPr lang="de-DE" dirty="0" err="1" smtClean="0"/>
              <a:t>preparedness</a:t>
            </a:r>
            <a:r>
              <a:rPr lang="de-DE" dirty="0" smtClean="0"/>
              <a:t>: </a:t>
            </a:r>
            <a:endParaRPr lang="de-DE" dirty="0"/>
          </a:p>
        </p:txBody>
      </p:sp>
      <p:sp>
        <p:nvSpPr>
          <p:cNvPr id="8" name="Inhaltsplatzhalter 7"/>
          <p:cNvSpPr>
            <a:spLocks noGrp="1"/>
          </p:cNvSpPr>
          <p:nvPr>
            <p:ph idx="1"/>
          </p:nvPr>
        </p:nvSpPr>
        <p:spPr>
          <a:xfrm>
            <a:off x="396000" y="2340000"/>
            <a:ext cx="4608048" cy="1521048"/>
          </a:xfrm>
        </p:spPr>
        <p:txBody>
          <a:bodyPr/>
          <a:lstStyle/>
          <a:p>
            <a:pPr marL="0" indent="0" eaLnBrk="1" hangingPunct="1"/>
            <a:r>
              <a:rPr lang="en-GB" altLang="de-DE" dirty="0" smtClean="0"/>
              <a:t>We will try and give an easy model for calculating the speed of a Tsunami wave. </a:t>
            </a:r>
          </a:p>
          <a:p>
            <a:pPr marL="0" indent="0" eaLnBrk="1" hangingPunct="1"/>
            <a:r>
              <a:rPr lang="en-GB" altLang="de-DE" dirty="0" smtClean="0"/>
              <a:t>The model we use should be suitable for students who are familiar with root functions and basic EXCEL-skills. </a:t>
            </a:r>
          </a:p>
          <a:p>
            <a:pPr marL="0" indent="0" eaLnBrk="1" hangingPunct="1"/>
            <a:r>
              <a:rPr lang="en-GB" altLang="de-DE" dirty="0" smtClean="0"/>
              <a:t>This example can be found in: Henning &amp; </a:t>
            </a:r>
            <a:r>
              <a:rPr lang="en-GB" altLang="de-DE" dirty="0" err="1" smtClean="0"/>
              <a:t>Freise</a:t>
            </a:r>
            <a:r>
              <a:rPr lang="en-GB" altLang="de-DE" dirty="0" smtClean="0"/>
              <a:t> (Eds.) (2011), </a:t>
            </a:r>
            <a:r>
              <a:rPr lang="en-GB" altLang="de-DE" dirty="0" err="1" smtClean="0"/>
              <a:t>Realität</a:t>
            </a:r>
            <a:r>
              <a:rPr lang="en-GB" altLang="de-DE" dirty="0" smtClean="0"/>
              <a:t> und Modell. WTM: </a:t>
            </a:r>
            <a:r>
              <a:rPr lang="en-GB" altLang="de-DE" dirty="0" err="1" smtClean="0"/>
              <a:t>Münster</a:t>
            </a:r>
            <a:r>
              <a:rPr lang="en-GB" altLang="de-DE" dirty="0" smtClean="0"/>
              <a:t>, pp. 110-125.</a:t>
            </a:r>
          </a:p>
          <a:p>
            <a:pPr marL="0" indent="0" eaLnBrk="1" hangingPunct="1"/>
            <a:endParaRPr lang="de-DE" dirty="0"/>
          </a:p>
        </p:txBody>
      </p:sp>
      <p:sp>
        <p:nvSpPr>
          <p:cNvPr id="2" name="Foliennummernplatzhalter 1"/>
          <p:cNvSpPr>
            <a:spLocks noGrp="1"/>
          </p:cNvSpPr>
          <p:nvPr>
            <p:ph type="sldNum" sz="quarter" idx="10"/>
          </p:nvPr>
        </p:nvSpPr>
        <p:spPr/>
        <p:txBody>
          <a:bodyPr/>
          <a:lstStyle/>
          <a:p>
            <a:pPr>
              <a:defRPr/>
            </a:pPr>
            <a:fld id="{79FE8A5C-FB00-4FAD-870F-93A4AD339347}" type="slidenum">
              <a:rPr lang="de-DE" smtClean="0"/>
              <a:pPr>
                <a:defRPr/>
              </a:pPr>
              <a:t>19</a:t>
            </a:fld>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420888"/>
            <a:ext cx="3672408" cy="2750761"/>
          </a:xfrm>
          <a:prstGeom prst="rect">
            <a:avLst/>
          </a:prstGeom>
        </p:spPr>
      </p:pic>
    </p:spTree>
    <p:extLst>
      <p:ext uri="{BB962C8B-B14F-4D97-AF65-F5344CB8AC3E}">
        <p14:creationId xmlns:p14="http://schemas.microsoft.com/office/powerpoint/2010/main" val="1260828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Structure</a:t>
            </a:r>
            <a:endParaRPr lang="de-DE" dirty="0"/>
          </a:p>
        </p:txBody>
      </p:sp>
      <p:sp>
        <p:nvSpPr>
          <p:cNvPr id="3" name="Inhaltsplatzhalter 2"/>
          <p:cNvSpPr>
            <a:spLocks noGrp="1"/>
          </p:cNvSpPr>
          <p:nvPr>
            <p:ph idx="1"/>
          </p:nvPr>
        </p:nvSpPr>
        <p:spPr/>
        <p:txBody>
          <a:bodyPr/>
          <a:lstStyle/>
          <a:p>
            <a:pPr marL="457200" indent="-457200">
              <a:buAutoNum type="arabicPeriod"/>
            </a:pPr>
            <a:r>
              <a:rPr lang="en-GB" sz="2400" b="1" dirty="0" smtClean="0"/>
              <a:t>Theoretical frame</a:t>
            </a:r>
            <a:r>
              <a:rPr lang="en-GB" sz="2400" dirty="0" smtClean="0"/>
              <a:t>: Understanding of mathematical modelling, modelling  examples, modelling cycle and modelling competencies</a:t>
            </a:r>
          </a:p>
          <a:p>
            <a:pPr marL="457200" indent="-457200">
              <a:buAutoNum type="arabicPeriod"/>
            </a:pPr>
            <a:r>
              <a:rPr lang="en-GB" sz="2400" b="1" dirty="0" smtClean="0"/>
              <a:t>Promotion</a:t>
            </a:r>
            <a:r>
              <a:rPr lang="en-GB" sz="2400" dirty="0" smtClean="0"/>
              <a:t> of modelling competencies: various organisational forms</a:t>
            </a:r>
          </a:p>
          <a:p>
            <a:pPr marL="457200" indent="-457200">
              <a:buAutoNum type="arabicPeriod"/>
            </a:pPr>
            <a:r>
              <a:rPr lang="en-GB" sz="2400" b="1" dirty="0" smtClean="0"/>
              <a:t>Related</a:t>
            </a:r>
            <a:r>
              <a:rPr lang="en-GB" sz="2400" dirty="0" smtClean="0"/>
              <a:t> </a:t>
            </a:r>
            <a:r>
              <a:rPr lang="en-GB" sz="2400" b="1" dirty="0" smtClean="0"/>
              <a:t>important</a:t>
            </a:r>
            <a:r>
              <a:rPr lang="en-GB" sz="2400" dirty="0" smtClean="0"/>
              <a:t> </a:t>
            </a:r>
            <a:r>
              <a:rPr lang="en-GB" sz="2400" b="1" dirty="0" smtClean="0"/>
              <a:t>approaches</a:t>
            </a:r>
            <a:r>
              <a:rPr lang="en-GB" sz="2400" dirty="0" smtClean="0"/>
              <a:t>: Numeracy or mathematical literacy as important concepts for emergency preparedness education</a:t>
            </a:r>
          </a:p>
          <a:p>
            <a:pPr marL="0" indent="0"/>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2</a:t>
            </a:fld>
            <a:endParaRPr lang="de-DE" dirty="0"/>
          </a:p>
        </p:txBody>
      </p:sp>
    </p:spTree>
    <p:extLst>
      <p:ext uri="{BB962C8B-B14F-4D97-AF65-F5344CB8AC3E}">
        <p14:creationId xmlns:p14="http://schemas.microsoft.com/office/powerpoint/2010/main" val="1590286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Real </a:t>
            </a:r>
            <a:r>
              <a:rPr lang="de-DE" dirty="0" err="1" smtClean="0"/>
              <a:t>situation</a:t>
            </a:r>
            <a:r>
              <a:rPr lang="de-DE" dirty="0" smtClean="0"/>
              <a:t>: </a:t>
            </a:r>
            <a:endParaRPr lang="de-DE" dirty="0"/>
          </a:p>
        </p:txBody>
      </p:sp>
      <p:sp>
        <p:nvSpPr>
          <p:cNvPr id="8" name="Inhaltsplatzhalter 7"/>
          <p:cNvSpPr>
            <a:spLocks noGrp="1"/>
          </p:cNvSpPr>
          <p:nvPr>
            <p:ph idx="1"/>
          </p:nvPr>
        </p:nvSpPr>
        <p:spPr>
          <a:xfrm>
            <a:off x="396000" y="2340000"/>
            <a:ext cx="5544152" cy="3672000"/>
          </a:xfrm>
        </p:spPr>
        <p:txBody>
          <a:bodyPr/>
          <a:lstStyle/>
          <a:p>
            <a:pPr marL="0" indent="0" eaLnBrk="1" hangingPunct="1"/>
            <a:r>
              <a:rPr lang="en-GB" altLang="de-DE" dirty="0" smtClean="0"/>
              <a:t>In order to create a model for a single Tsunami wave, one needs to understand the underlying physical principles first, </a:t>
            </a:r>
            <a:r>
              <a:rPr lang="en-GB" altLang="de-DE" dirty="0" err="1" smtClean="0"/>
              <a:t>i</a:t>
            </a:r>
            <a:r>
              <a:rPr lang="en-GB" altLang="de-DE" dirty="0" smtClean="0"/>
              <a:t>. e. that the speed of a Tsunami wave is connected to its depth.</a:t>
            </a:r>
          </a:p>
          <a:p>
            <a:pPr marL="0" indent="0" eaLnBrk="1" hangingPunct="1"/>
            <a:r>
              <a:rPr lang="en-GB" altLang="de-DE" dirty="0" smtClean="0"/>
              <a:t>In a classroom situation students could use the internet to conduct the necessary information. </a:t>
            </a:r>
            <a:endParaRPr lang="en-GB" altLang="de-DE" dirty="0"/>
          </a:p>
          <a:p>
            <a:pPr marL="0" indent="0" eaLnBrk="1" hangingPunct="1"/>
            <a:r>
              <a:rPr lang="en-GB" altLang="de-DE" dirty="0" smtClean="0"/>
              <a:t>The spreadsheet on the right-hand side has been submitted by a geographic research institute (GFZ).</a:t>
            </a:r>
          </a:p>
          <a:p>
            <a:pPr marL="0" indent="0" eaLnBrk="1" hangingPunct="1"/>
            <a:r>
              <a:rPr lang="en-GB" altLang="de-DE" dirty="0" smtClean="0"/>
              <a:t>http</a:t>
            </a:r>
            <a:r>
              <a:rPr lang="en-GB" altLang="de-DE" dirty="0"/>
              <a:t>://www.gitews.org/fileadmin/documents/content/press/GITEWS_Broschuere_DE_08.pdf</a:t>
            </a:r>
            <a:endParaRPr lang="en-GB" altLang="de-DE" dirty="0" smtClean="0"/>
          </a:p>
          <a:p>
            <a:pPr marL="0" indent="0" eaLnBrk="1" hangingPunct="1"/>
            <a:endParaRPr lang="de-DE" dirty="0"/>
          </a:p>
        </p:txBody>
      </p:sp>
      <p:sp>
        <p:nvSpPr>
          <p:cNvPr id="2" name="Foliennummernplatzhalter 1"/>
          <p:cNvSpPr>
            <a:spLocks noGrp="1"/>
          </p:cNvSpPr>
          <p:nvPr>
            <p:ph type="sldNum" sz="quarter" idx="10"/>
          </p:nvPr>
        </p:nvSpPr>
        <p:spPr/>
        <p:txBody>
          <a:bodyPr/>
          <a:lstStyle/>
          <a:p>
            <a:pPr>
              <a:defRPr/>
            </a:pPr>
            <a:fld id="{79FE8A5C-FB00-4FAD-870F-93A4AD339347}" type="slidenum">
              <a:rPr lang="de-DE" smtClean="0"/>
              <a:pPr>
                <a:defRPr/>
              </a:pPr>
              <a:t>20</a:t>
            </a:fld>
            <a:endParaRPr lang="de-DE" dirty="0"/>
          </a:p>
        </p:txBody>
      </p:sp>
      <p:graphicFrame>
        <p:nvGraphicFramePr>
          <p:cNvPr id="3" name="Tabelle 2"/>
          <p:cNvGraphicFramePr>
            <a:graphicFrameLocks noGrp="1"/>
          </p:cNvGraphicFramePr>
          <p:nvPr>
            <p:extLst>
              <p:ext uri="{D42A27DB-BD31-4B8C-83A1-F6EECF244321}">
                <p14:modId xmlns:p14="http://schemas.microsoft.com/office/powerpoint/2010/main" val="1602113471"/>
              </p:ext>
            </p:extLst>
          </p:nvPr>
        </p:nvGraphicFramePr>
        <p:xfrm>
          <a:off x="6012160" y="2348880"/>
          <a:ext cx="2736304" cy="3672406"/>
        </p:xfrm>
        <a:graphic>
          <a:graphicData uri="http://schemas.openxmlformats.org/drawingml/2006/table">
            <a:tbl>
              <a:tblPr>
                <a:tableStyleId>{5C22544A-7EE6-4342-B048-85BDC9FD1C3A}</a:tableStyleId>
              </a:tblPr>
              <a:tblGrid>
                <a:gridCol w="1512168"/>
                <a:gridCol w="1224136"/>
              </a:tblGrid>
              <a:tr h="754491">
                <a:tc>
                  <a:txBody>
                    <a:bodyPr/>
                    <a:lstStyle/>
                    <a:p>
                      <a:pPr algn="l" fontAlgn="b"/>
                      <a:r>
                        <a:rPr lang="de-DE" sz="1600" u="none" strike="noStrike" dirty="0" err="1">
                          <a:effectLst/>
                        </a:rPr>
                        <a:t>Water</a:t>
                      </a:r>
                      <a:r>
                        <a:rPr lang="de-DE" sz="1600" u="none" strike="noStrike" dirty="0">
                          <a:effectLst/>
                        </a:rPr>
                        <a:t> </a:t>
                      </a:r>
                      <a:r>
                        <a:rPr lang="de-DE" sz="1600" u="none" strike="noStrike" dirty="0" err="1">
                          <a:effectLst/>
                        </a:rPr>
                        <a:t>depth</a:t>
                      </a:r>
                      <a:r>
                        <a:rPr lang="de-DE" sz="1600" u="none" strike="noStrike" dirty="0">
                          <a:effectLst/>
                        </a:rPr>
                        <a:t> (m)</a:t>
                      </a:r>
                      <a:endParaRPr lang="de-DE" sz="1600" b="0" i="0" u="none" strike="noStrike" dirty="0">
                        <a:solidFill>
                          <a:srgbClr val="000000"/>
                        </a:solidFill>
                        <a:effectLst/>
                        <a:latin typeface="Calibri"/>
                      </a:endParaRPr>
                    </a:p>
                  </a:txBody>
                  <a:tcPr marL="9525" marR="9525" marT="9525" marB="0" anchor="b"/>
                </a:tc>
                <a:tc>
                  <a:txBody>
                    <a:bodyPr/>
                    <a:lstStyle/>
                    <a:p>
                      <a:pPr algn="l" fontAlgn="b"/>
                      <a:r>
                        <a:rPr lang="de-DE" sz="1600" u="none" strike="noStrike" dirty="0" smtClean="0">
                          <a:effectLst/>
                        </a:rPr>
                        <a:t>Speed (</a:t>
                      </a:r>
                      <a:r>
                        <a:rPr lang="de-DE" sz="1600" u="none" strike="noStrike" dirty="0" err="1" smtClean="0">
                          <a:effectLst/>
                        </a:rPr>
                        <a:t>kph</a:t>
                      </a:r>
                      <a:r>
                        <a:rPr lang="de-DE" sz="1600" u="none" strike="noStrike" dirty="0" smtClean="0">
                          <a:effectLst/>
                        </a:rPr>
                        <a:t>)</a:t>
                      </a:r>
                      <a:endParaRPr lang="de-DE" sz="1600" b="0" i="0" u="none" strike="noStrike" dirty="0">
                        <a:solidFill>
                          <a:srgbClr val="000000"/>
                        </a:solidFill>
                        <a:effectLst/>
                        <a:latin typeface="Calibri"/>
                      </a:endParaRPr>
                    </a:p>
                  </a:txBody>
                  <a:tcPr marL="9525" marR="9525" marT="9525" marB="0" anchor="b"/>
                </a:tc>
              </a:tr>
              <a:tr h="416845">
                <a:tc>
                  <a:txBody>
                    <a:bodyPr/>
                    <a:lstStyle/>
                    <a:p>
                      <a:pPr algn="r" fontAlgn="b"/>
                      <a:r>
                        <a:rPr lang="de-DE" sz="1600" u="none" strike="noStrike">
                          <a:effectLst/>
                        </a:rPr>
                        <a:t>6000</a:t>
                      </a:r>
                      <a:endParaRPr lang="de-DE" sz="1600" b="0" i="0" u="none" strike="noStrike">
                        <a:solidFill>
                          <a:srgbClr val="000000"/>
                        </a:solidFill>
                        <a:effectLst/>
                        <a:latin typeface="Calibri"/>
                      </a:endParaRPr>
                    </a:p>
                  </a:txBody>
                  <a:tcPr marL="9525" marR="9525" marT="9525" marB="0" anchor="b"/>
                </a:tc>
                <a:tc>
                  <a:txBody>
                    <a:bodyPr/>
                    <a:lstStyle/>
                    <a:p>
                      <a:pPr algn="r" fontAlgn="b"/>
                      <a:r>
                        <a:rPr lang="de-DE" sz="1600" b="0" i="0" u="none" strike="noStrike" dirty="0" smtClean="0">
                          <a:solidFill>
                            <a:schemeClr val="dk1"/>
                          </a:solidFill>
                          <a:effectLst/>
                          <a:latin typeface="+mn-lt"/>
                        </a:rPr>
                        <a:t>800</a:t>
                      </a:r>
                      <a:endParaRPr lang="de-DE" sz="1600" b="0" i="0" u="none" strike="noStrike" dirty="0">
                        <a:solidFill>
                          <a:srgbClr val="000000"/>
                        </a:solidFill>
                        <a:effectLst/>
                        <a:latin typeface="Calibri"/>
                      </a:endParaRPr>
                    </a:p>
                  </a:txBody>
                  <a:tcPr marL="9525" marR="9525" marT="9525" marB="0" anchor="b"/>
                </a:tc>
              </a:tr>
              <a:tr h="416845">
                <a:tc>
                  <a:txBody>
                    <a:bodyPr/>
                    <a:lstStyle/>
                    <a:p>
                      <a:pPr algn="r" fontAlgn="b"/>
                      <a:r>
                        <a:rPr lang="de-DE" sz="1600" u="none" strike="noStrike">
                          <a:effectLst/>
                        </a:rPr>
                        <a:t>2000</a:t>
                      </a:r>
                      <a:endParaRPr lang="de-DE" sz="1600" b="0" i="0" u="none" strike="noStrike">
                        <a:solidFill>
                          <a:srgbClr val="000000"/>
                        </a:solidFill>
                        <a:effectLst/>
                        <a:latin typeface="Calibri"/>
                      </a:endParaRPr>
                    </a:p>
                  </a:txBody>
                  <a:tcPr marL="9525" marR="9525" marT="9525" marB="0" anchor="b"/>
                </a:tc>
                <a:tc>
                  <a:txBody>
                    <a:bodyPr/>
                    <a:lstStyle/>
                    <a:p>
                      <a:pPr algn="r" fontAlgn="b"/>
                      <a:r>
                        <a:rPr lang="de-DE" sz="1600" b="0" i="0" u="none" strike="noStrike" dirty="0" smtClean="0">
                          <a:solidFill>
                            <a:schemeClr val="dk1"/>
                          </a:solidFill>
                          <a:effectLst/>
                          <a:latin typeface="+mn-lt"/>
                        </a:rPr>
                        <a:t>500</a:t>
                      </a:r>
                      <a:endParaRPr lang="de-DE" sz="1600" b="0" i="0" u="none" strike="noStrike" dirty="0">
                        <a:solidFill>
                          <a:srgbClr val="000000"/>
                        </a:solidFill>
                        <a:effectLst/>
                        <a:latin typeface="Calibri"/>
                      </a:endParaRPr>
                    </a:p>
                  </a:txBody>
                  <a:tcPr marL="9525" marR="9525" marT="9525" marB="0" anchor="b"/>
                </a:tc>
              </a:tr>
              <a:tr h="416845">
                <a:tc>
                  <a:txBody>
                    <a:bodyPr/>
                    <a:lstStyle/>
                    <a:p>
                      <a:pPr algn="r" fontAlgn="b"/>
                      <a:r>
                        <a:rPr lang="de-DE" sz="1600" u="none" strike="noStrike">
                          <a:effectLst/>
                        </a:rPr>
                        <a:t>500</a:t>
                      </a:r>
                      <a:endParaRPr lang="de-DE" sz="1600" b="0" i="0" u="none" strike="noStrike">
                        <a:solidFill>
                          <a:srgbClr val="000000"/>
                        </a:solidFill>
                        <a:effectLst/>
                        <a:latin typeface="Calibri"/>
                      </a:endParaRPr>
                    </a:p>
                  </a:txBody>
                  <a:tcPr marL="9525" marR="9525" marT="9525" marB="0" anchor="b"/>
                </a:tc>
                <a:tc>
                  <a:txBody>
                    <a:bodyPr/>
                    <a:lstStyle/>
                    <a:p>
                      <a:pPr algn="r" fontAlgn="b"/>
                      <a:r>
                        <a:rPr lang="de-DE" sz="1600" b="0" i="0" u="none" strike="noStrike" dirty="0" smtClean="0">
                          <a:solidFill>
                            <a:schemeClr val="dk1"/>
                          </a:solidFill>
                          <a:effectLst/>
                          <a:latin typeface="+mn-lt"/>
                        </a:rPr>
                        <a:t>250</a:t>
                      </a:r>
                      <a:endParaRPr lang="de-DE" sz="1600" b="0" i="0" u="none" strike="noStrike" dirty="0">
                        <a:solidFill>
                          <a:srgbClr val="000000"/>
                        </a:solidFill>
                        <a:effectLst/>
                        <a:latin typeface="Calibri"/>
                      </a:endParaRPr>
                    </a:p>
                  </a:txBody>
                  <a:tcPr marL="9525" marR="9525" marT="9525" marB="0" anchor="b"/>
                </a:tc>
              </a:tr>
              <a:tr h="416845">
                <a:tc>
                  <a:txBody>
                    <a:bodyPr/>
                    <a:lstStyle/>
                    <a:p>
                      <a:pPr algn="r" fontAlgn="b"/>
                      <a:r>
                        <a:rPr lang="de-DE" sz="1600" u="none" strike="noStrike" dirty="0">
                          <a:effectLst/>
                        </a:rPr>
                        <a:t>200</a:t>
                      </a:r>
                      <a:endParaRPr lang="de-DE" sz="1600" b="0" i="0" u="none" strike="noStrike" dirty="0">
                        <a:solidFill>
                          <a:srgbClr val="000000"/>
                        </a:solidFill>
                        <a:effectLst/>
                        <a:latin typeface="Calibri"/>
                      </a:endParaRPr>
                    </a:p>
                  </a:txBody>
                  <a:tcPr marL="9525" marR="9525" marT="9525" marB="0" anchor="b"/>
                </a:tc>
                <a:tc>
                  <a:txBody>
                    <a:bodyPr/>
                    <a:lstStyle/>
                    <a:p>
                      <a:pPr algn="r" fontAlgn="b"/>
                      <a:r>
                        <a:rPr lang="de-DE" sz="1600" b="0" i="0" u="none" strike="noStrike" dirty="0" smtClean="0">
                          <a:solidFill>
                            <a:schemeClr val="dk1"/>
                          </a:solidFill>
                          <a:effectLst/>
                          <a:latin typeface="+mn-lt"/>
                        </a:rPr>
                        <a:t>150</a:t>
                      </a:r>
                      <a:endParaRPr lang="de-DE" sz="1600" b="0" i="0" u="none" strike="noStrike" dirty="0">
                        <a:solidFill>
                          <a:srgbClr val="000000"/>
                        </a:solidFill>
                        <a:effectLst/>
                        <a:latin typeface="Calibri"/>
                      </a:endParaRPr>
                    </a:p>
                  </a:txBody>
                  <a:tcPr marL="9525" marR="9525" marT="9525" marB="0" anchor="b"/>
                </a:tc>
              </a:tr>
              <a:tr h="416845">
                <a:tc>
                  <a:txBody>
                    <a:bodyPr/>
                    <a:lstStyle/>
                    <a:p>
                      <a:pPr algn="r" fontAlgn="b"/>
                      <a:r>
                        <a:rPr lang="de-DE" sz="1600" u="none" strike="noStrike">
                          <a:effectLst/>
                        </a:rPr>
                        <a:t>100</a:t>
                      </a:r>
                      <a:endParaRPr lang="de-DE" sz="1600" b="0" i="0" u="none" strike="noStrike">
                        <a:solidFill>
                          <a:srgbClr val="000000"/>
                        </a:solidFill>
                        <a:effectLst/>
                        <a:latin typeface="Calibri"/>
                      </a:endParaRPr>
                    </a:p>
                  </a:txBody>
                  <a:tcPr marL="9525" marR="9525" marT="9525" marB="0" anchor="b"/>
                </a:tc>
                <a:tc>
                  <a:txBody>
                    <a:bodyPr/>
                    <a:lstStyle/>
                    <a:p>
                      <a:pPr algn="r" fontAlgn="b"/>
                      <a:r>
                        <a:rPr lang="de-DE" sz="1600" b="0" i="0" u="none" strike="noStrike" dirty="0" smtClean="0">
                          <a:solidFill>
                            <a:schemeClr val="dk1"/>
                          </a:solidFill>
                          <a:effectLst/>
                          <a:latin typeface="+mn-lt"/>
                        </a:rPr>
                        <a:t>110</a:t>
                      </a:r>
                      <a:endParaRPr lang="de-DE" sz="1600" b="0" i="0" u="none" strike="noStrike" dirty="0">
                        <a:solidFill>
                          <a:srgbClr val="000000"/>
                        </a:solidFill>
                        <a:effectLst/>
                        <a:latin typeface="Calibri"/>
                      </a:endParaRPr>
                    </a:p>
                  </a:txBody>
                  <a:tcPr marL="9525" marR="9525" marT="9525" marB="0" anchor="b"/>
                </a:tc>
              </a:tr>
              <a:tr h="416845">
                <a:tc>
                  <a:txBody>
                    <a:bodyPr/>
                    <a:lstStyle/>
                    <a:p>
                      <a:pPr algn="r" fontAlgn="b"/>
                      <a:r>
                        <a:rPr lang="de-DE" sz="1600" u="none" strike="noStrike">
                          <a:effectLst/>
                        </a:rPr>
                        <a:t>20</a:t>
                      </a:r>
                      <a:endParaRPr lang="de-DE" sz="1600" b="0" i="0" u="none" strike="noStrike">
                        <a:solidFill>
                          <a:srgbClr val="000000"/>
                        </a:solidFill>
                        <a:effectLst/>
                        <a:latin typeface="Calibri"/>
                      </a:endParaRPr>
                    </a:p>
                  </a:txBody>
                  <a:tcPr marL="9525" marR="9525" marT="9525" marB="0" anchor="b"/>
                </a:tc>
                <a:tc>
                  <a:txBody>
                    <a:bodyPr/>
                    <a:lstStyle/>
                    <a:p>
                      <a:pPr algn="r" fontAlgn="b"/>
                      <a:r>
                        <a:rPr lang="de-DE" sz="1600" b="0" i="0" u="none" strike="noStrike" dirty="0" smtClean="0">
                          <a:solidFill>
                            <a:schemeClr val="dk1"/>
                          </a:solidFill>
                          <a:effectLst/>
                          <a:latin typeface="+mn-lt"/>
                        </a:rPr>
                        <a:t>50</a:t>
                      </a:r>
                      <a:endParaRPr lang="de-DE" sz="1600" b="0" i="0" u="none" strike="noStrike" dirty="0">
                        <a:solidFill>
                          <a:srgbClr val="000000"/>
                        </a:solidFill>
                        <a:effectLst/>
                        <a:latin typeface="Calibri"/>
                      </a:endParaRPr>
                    </a:p>
                  </a:txBody>
                  <a:tcPr marL="9525" marR="9525" marT="9525" marB="0" anchor="b"/>
                </a:tc>
              </a:tr>
              <a:tr h="416845">
                <a:tc>
                  <a:txBody>
                    <a:bodyPr/>
                    <a:lstStyle/>
                    <a:p>
                      <a:pPr algn="r" fontAlgn="b"/>
                      <a:r>
                        <a:rPr lang="de-DE" sz="1600" u="none" strike="noStrike" dirty="0">
                          <a:effectLst/>
                        </a:rPr>
                        <a:t>10</a:t>
                      </a:r>
                      <a:endParaRPr lang="de-DE" sz="1600" b="0" i="0" u="none" strike="noStrike" dirty="0">
                        <a:solidFill>
                          <a:srgbClr val="000000"/>
                        </a:solidFill>
                        <a:effectLst/>
                        <a:latin typeface="Calibri"/>
                      </a:endParaRPr>
                    </a:p>
                  </a:txBody>
                  <a:tcPr marL="9525" marR="9525" marT="9525" marB="0" anchor="b"/>
                </a:tc>
                <a:tc>
                  <a:txBody>
                    <a:bodyPr/>
                    <a:lstStyle/>
                    <a:p>
                      <a:pPr algn="r" fontAlgn="b"/>
                      <a:r>
                        <a:rPr lang="de-DE" sz="1600" b="0" i="0" u="none" strike="noStrike" dirty="0" smtClean="0">
                          <a:solidFill>
                            <a:schemeClr val="dk1"/>
                          </a:solidFill>
                          <a:effectLst/>
                          <a:latin typeface="+mn-lt"/>
                        </a:rPr>
                        <a:t>36</a:t>
                      </a:r>
                      <a:endParaRPr lang="de-DE" sz="1600" b="0"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2807900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Understanding </a:t>
            </a:r>
            <a:r>
              <a:rPr lang="de-DE" dirty="0" err="1" smtClean="0"/>
              <a:t>and</a:t>
            </a:r>
            <a:r>
              <a:rPr lang="de-DE" dirty="0" smtClean="0"/>
              <a:t> </a:t>
            </a:r>
            <a:r>
              <a:rPr lang="de-DE" dirty="0" err="1" smtClean="0"/>
              <a:t>simplifying</a:t>
            </a:r>
            <a:r>
              <a:rPr lang="de-DE" dirty="0" smtClean="0"/>
              <a:t>…</a:t>
            </a:r>
            <a:endParaRPr lang="de-DE" dirty="0"/>
          </a:p>
        </p:txBody>
      </p:sp>
      <p:sp>
        <p:nvSpPr>
          <p:cNvPr id="8" name="Inhaltsplatzhalter 7"/>
          <p:cNvSpPr>
            <a:spLocks noGrp="1"/>
          </p:cNvSpPr>
          <p:nvPr>
            <p:ph idx="1"/>
          </p:nvPr>
        </p:nvSpPr>
        <p:spPr>
          <a:xfrm>
            <a:off x="396000" y="2340000"/>
            <a:ext cx="8496480" cy="3672000"/>
          </a:xfrm>
        </p:spPr>
        <p:txBody>
          <a:bodyPr/>
          <a:lstStyle/>
          <a:p>
            <a:pPr marL="0" indent="0" eaLnBrk="1" hangingPunct="1"/>
            <a:r>
              <a:rPr lang="en-GB" altLang="de-DE" dirty="0" smtClean="0"/>
              <a:t>We need to make a few assumptions to be able to start working.</a:t>
            </a:r>
          </a:p>
          <a:p>
            <a:pPr marL="0" indent="0" eaLnBrk="1" hangingPunct="1"/>
            <a:endParaRPr lang="en-GB" altLang="de-DE" dirty="0" smtClean="0"/>
          </a:p>
          <a:p>
            <a:pPr marL="0" indent="0" eaLnBrk="1" hangingPunct="1"/>
            <a:r>
              <a:rPr lang="en-GB" altLang="de-DE" dirty="0" smtClean="0"/>
              <a:t>Assumption 1: We do not take the magnitude of the wave into account as it is relatively small compared to its depth.</a:t>
            </a:r>
          </a:p>
          <a:p>
            <a:pPr marL="0" indent="0" eaLnBrk="1" hangingPunct="1"/>
            <a:endParaRPr lang="en-GB" altLang="de-DE" dirty="0" smtClean="0"/>
          </a:p>
          <a:p>
            <a:pPr marL="0" indent="0" eaLnBrk="1" hangingPunct="1"/>
            <a:r>
              <a:rPr lang="en-GB" altLang="de-DE" dirty="0" smtClean="0"/>
              <a:t>Assumption 2: We do not care about friction.</a:t>
            </a:r>
          </a:p>
          <a:p>
            <a:pPr marL="0" indent="0" eaLnBrk="1" hangingPunct="1"/>
            <a:endParaRPr lang="en-GB" altLang="de-DE" dirty="0" smtClean="0"/>
          </a:p>
          <a:p>
            <a:pPr marL="0" indent="0" eaLnBrk="1" hangingPunct="1"/>
            <a:r>
              <a:rPr lang="en-GB" altLang="de-DE" dirty="0" smtClean="0"/>
              <a:t>Assumption 3: As the speed of the wave is decreasing the nearer it gets to the surface, we assume that its speed is zero there.</a:t>
            </a:r>
          </a:p>
          <a:p>
            <a:pPr marL="0" indent="0" eaLnBrk="1" hangingPunct="1"/>
            <a:endParaRPr lang="en-GB" altLang="de-DE" dirty="0" smtClean="0"/>
          </a:p>
          <a:p>
            <a:pPr marL="0" indent="0" eaLnBrk="1" hangingPunct="1"/>
            <a:endParaRPr lang="de-DE" dirty="0"/>
          </a:p>
        </p:txBody>
      </p:sp>
      <p:sp>
        <p:nvSpPr>
          <p:cNvPr id="2" name="Foliennummernplatzhalter 1"/>
          <p:cNvSpPr>
            <a:spLocks noGrp="1"/>
          </p:cNvSpPr>
          <p:nvPr>
            <p:ph type="sldNum" sz="quarter" idx="10"/>
          </p:nvPr>
        </p:nvSpPr>
        <p:spPr/>
        <p:txBody>
          <a:bodyPr/>
          <a:lstStyle/>
          <a:p>
            <a:pPr>
              <a:defRPr/>
            </a:pPr>
            <a:fld id="{79FE8A5C-FB00-4FAD-870F-93A4AD339347}" type="slidenum">
              <a:rPr lang="de-DE" smtClean="0"/>
              <a:pPr>
                <a:defRPr/>
              </a:pPr>
              <a:t>21</a:t>
            </a:fld>
            <a:endParaRPr lang="de-DE" dirty="0"/>
          </a:p>
        </p:txBody>
      </p:sp>
    </p:spTree>
    <p:extLst>
      <p:ext uri="{BB962C8B-B14F-4D97-AF65-F5344CB8AC3E}">
        <p14:creationId xmlns:p14="http://schemas.microsoft.com/office/powerpoint/2010/main" val="4681177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Mathematising</a:t>
            </a:r>
            <a:r>
              <a:rPr lang="de-DE" dirty="0" smtClean="0"/>
              <a:t>…</a:t>
            </a:r>
            <a:endParaRPr lang="de-DE" dirty="0"/>
          </a:p>
        </p:txBody>
      </p:sp>
      <mc:AlternateContent xmlns:mc="http://schemas.openxmlformats.org/markup-compatibility/2006" xmlns:a14="http://schemas.microsoft.com/office/drawing/2010/main">
        <mc:Choice Requires="a14">
          <p:sp>
            <p:nvSpPr>
              <p:cNvPr id="8" name="Inhaltsplatzhalter 7"/>
              <p:cNvSpPr>
                <a:spLocks noGrp="1"/>
              </p:cNvSpPr>
              <p:nvPr>
                <p:ph idx="1"/>
              </p:nvPr>
            </p:nvSpPr>
            <p:spPr>
              <a:xfrm>
                <a:off x="396000" y="2340000"/>
                <a:ext cx="8424472" cy="3672000"/>
              </a:xfrm>
            </p:spPr>
            <p:txBody>
              <a:bodyPr/>
              <a:lstStyle/>
              <a:p>
                <a:pPr marL="0" indent="0" eaLnBrk="1" hangingPunct="1"/>
                <a:r>
                  <a:rPr lang="en-GB" altLang="de-DE" dirty="0" smtClean="0"/>
                  <a:t>We want to find a one-dimensional function that uses the depth </a:t>
                </a:r>
                <a14:m>
                  <m:oMath xmlns:m="http://schemas.openxmlformats.org/officeDocument/2006/math">
                    <m:r>
                      <a:rPr lang="de-DE" altLang="de-DE" b="0" i="1" smtClean="0">
                        <a:latin typeface="Cambria Math"/>
                      </a:rPr>
                      <m:t>h</m:t>
                    </m:r>
                    <m:r>
                      <a:rPr lang="de-DE" altLang="de-DE" b="0" i="1" smtClean="0">
                        <a:latin typeface="Cambria Math"/>
                      </a:rPr>
                      <m:t> </m:t>
                    </m:r>
                  </m:oMath>
                </a14:m>
                <a:r>
                  <a:rPr lang="en-GB" altLang="de-DE" dirty="0" smtClean="0"/>
                  <a:t>of the Tsunami wave as an input and gives its speed </a:t>
                </a:r>
                <a14:m>
                  <m:oMath xmlns:m="http://schemas.openxmlformats.org/officeDocument/2006/math">
                    <m:r>
                      <a:rPr lang="de-DE" altLang="de-DE" b="0" i="1" smtClean="0">
                        <a:latin typeface="Cambria Math"/>
                      </a:rPr>
                      <m:t>𝑣</m:t>
                    </m:r>
                    <m:r>
                      <a:rPr lang="de-DE" altLang="de-DE" b="0" i="1" smtClean="0">
                        <a:latin typeface="Cambria Math"/>
                      </a:rPr>
                      <m:t> </m:t>
                    </m:r>
                  </m:oMath>
                </a14:m>
                <a:r>
                  <a:rPr lang="en-GB" altLang="de-DE" dirty="0" smtClean="0"/>
                  <a:t>as an output.</a:t>
                </a:r>
                <a:r>
                  <a:rPr lang="de-DE" dirty="0" smtClean="0"/>
                  <a:t> </a:t>
                </a:r>
              </a:p>
              <a:p>
                <a:pPr marL="0" indent="0" eaLnBrk="1" hangingPunct="1"/>
                <a:r>
                  <a:rPr lang="de-DE" dirty="0" err="1" smtClean="0"/>
                  <a:t>We</a:t>
                </a:r>
                <a:r>
                  <a:rPr lang="de-DE" dirty="0" smtClean="0"/>
                  <a:t> </a:t>
                </a:r>
                <a:r>
                  <a:rPr lang="de-DE" dirty="0"/>
                  <a:t>also find </a:t>
                </a:r>
                <a:r>
                  <a:rPr lang="de-DE" dirty="0" err="1"/>
                  <a:t>that</a:t>
                </a:r>
                <a:r>
                  <a:rPr lang="de-DE" dirty="0"/>
                  <a:t> </a:t>
                </a:r>
                <a:r>
                  <a:rPr lang="de-DE" dirty="0" err="1"/>
                  <a:t>this</a:t>
                </a:r>
                <a:r>
                  <a:rPr lang="de-DE" dirty="0"/>
                  <a:t> </a:t>
                </a:r>
                <a:r>
                  <a:rPr lang="de-DE" dirty="0" err="1"/>
                  <a:t>function</a:t>
                </a:r>
                <a:r>
                  <a:rPr lang="de-DE" dirty="0"/>
                  <a:t> </a:t>
                </a:r>
                <a:r>
                  <a:rPr lang="de-DE" dirty="0" err="1"/>
                  <a:t>is</a:t>
                </a:r>
                <a:r>
                  <a:rPr lang="de-DE" dirty="0"/>
                  <a:t> </a:t>
                </a:r>
                <a:r>
                  <a:rPr lang="de-DE" dirty="0" err="1"/>
                  <a:t>supposed</a:t>
                </a:r>
                <a:r>
                  <a:rPr lang="de-DE" dirty="0"/>
                  <a:t> </a:t>
                </a:r>
                <a:r>
                  <a:rPr lang="de-DE" dirty="0" err="1"/>
                  <a:t>to</a:t>
                </a:r>
                <a:r>
                  <a:rPr lang="de-DE" dirty="0"/>
                  <a:t> </a:t>
                </a:r>
                <a:r>
                  <a:rPr lang="de-DE" dirty="0" err="1"/>
                  <a:t>be</a:t>
                </a:r>
                <a:r>
                  <a:rPr lang="de-DE" dirty="0"/>
                  <a:t> </a:t>
                </a:r>
                <a:r>
                  <a:rPr lang="de-DE" dirty="0" err="1"/>
                  <a:t>continous</a:t>
                </a:r>
                <a:r>
                  <a:rPr lang="de-DE" dirty="0"/>
                  <a:t>, </a:t>
                </a:r>
                <a:r>
                  <a:rPr lang="de-DE" dirty="0" err="1"/>
                  <a:t>as</a:t>
                </a:r>
                <a:r>
                  <a:rPr lang="de-DE" dirty="0"/>
                  <a:t> </a:t>
                </a:r>
                <a:r>
                  <a:rPr lang="de-DE" dirty="0" err="1"/>
                  <a:t>it</a:t>
                </a:r>
                <a:r>
                  <a:rPr lang="de-DE" dirty="0"/>
                  <a:t> </a:t>
                </a:r>
                <a:r>
                  <a:rPr lang="de-DE" dirty="0" err="1"/>
                  <a:t>could</a:t>
                </a:r>
                <a:r>
                  <a:rPr lang="de-DE" dirty="0"/>
                  <a:t> </a:t>
                </a:r>
                <a:r>
                  <a:rPr lang="de-DE" dirty="0" err="1"/>
                  <a:t>take</a:t>
                </a:r>
                <a:r>
                  <a:rPr lang="de-DE" dirty="0"/>
                  <a:t> on </a:t>
                </a:r>
                <a:r>
                  <a:rPr lang="de-DE" dirty="0" err="1"/>
                  <a:t>any</a:t>
                </a:r>
                <a:r>
                  <a:rPr lang="de-DE" dirty="0"/>
                  <a:t> </a:t>
                </a:r>
                <a:r>
                  <a:rPr lang="de-DE" dirty="0" err="1"/>
                  <a:t>possible</a:t>
                </a:r>
                <a:r>
                  <a:rPr lang="de-DE" dirty="0"/>
                  <a:t> (real positive) </a:t>
                </a:r>
                <a:r>
                  <a:rPr lang="de-DE" dirty="0" err="1"/>
                  <a:t>value</a:t>
                </a:r>
                <a:r>
                  <a:rPr lang="de-DE" dirty="0"/>
                  <a:t>. </a:t>
                </a:r>
                <a:endParaRPr lang="de-DE" dirty="0" smtClean="0"/>
              </a:p>
              <a:p>
                <a:pPr marL="0" indent="0" eaLnBrk="1" hangingPunct="1"/>
                <a:r>
                  <a:rPr lang="de-DE" dirty="0" err="1" smtClean="0"/>
                  <a:t>By</a:t>
                </a:r>
                <a:r>
                  <a:rPr lang="de-DE" dirty="0" smtClean="0"/>
                  <a:t> </a:t>
                </a:r>
                <a:r>
                  <a:rPr lang="de-DE" dirty="0" err="1" smtClean="0"/>
                  <a:t>using</a:t>
                </a:r>
                <a:r>
                  <a:rPr lang="de-DE" dirty="0" smtClean="0"/>
                  <a:t> </a:t>
                </a:r>
                <a:r>
                  <a:rPr lang="de-DE" dirty="0" err="1" smtClean="0"/>
                  <a:t>assumption</a:t>
                </a:r>
                <a:r>
                  <a:rPr lang="de-DE" dirty="0" smtClean="0"/>
                  <a:t> </a:t>
                </a:r>
                <a:r>
                  <a:rPr lang="de-DE" dirty="0" err="1" smtClean="0"/>
                  <a:t>Assumption</a:t>
                </a:r>
                <a:r>
                  <a:rPr lang="de-DE" dirty="0" smtClean="0"/>
                  <a:t> 3 </a:t>
                </a:r>
                <a:r>
                  <a:rPr lang="de-DE" dirty="0" err="1" smtClean="0"/>
                  <a:t>as</a:t>
                </a:r>
                <a:r>
                  <a:rPr lang="de-DE" dirty="0" smtClean="0"/>
                  <a:t> </a:t>
                </a:r>
                <a:r>
                  <a:rPr lang="de-DE" dirty="0" err="1" smtClean="0"/>
                  <a:t>well</a:t>
                </a:r>
                <a:r>
                  <a:rPr lang="de-DE" dirty="0" smtClean="0"/>
                  <a:t>, </a:t>
                </a:r>
                <a:r>
                  <a:rPr lang="de-DE" dirty="0" err="1" smtClean="0"/>
                  <a:t>we</a:t>
                </a:r>
                <a:r>
                  <a:rPr lang="de-DE" dirty="0" smtClean="0"/>
                  <a:t> </a:t>
                </a:r>
                <a:r>
                  <a:rPr lang="de-DE" dirty="0" err="1" smtClean="0"/>
                  <a:t>have</a:t>
                </a:r>
                <a:endParaRPr lang="en-GB" altLang="de-DE" dirty="0" smtClean="0"/>
              </a:p>
              <a:p>
                <a:pPr marL="0" indent="0" eaLnBrk="1" hangingPunct="1"/>
                <a:endParaRPr lang="en-GB" altLang="de-DE" dirty="0"/>
              </a:p>
              <a:p>
                <a:pPr marL="0" indent="0" eaLnBrk="1" hangingPunct="1"/>
                <a14:m>
                  <m:oMathPara xmlns:m="http://schemas.openxmlformats.org/officeDocument/2006/math">
                    <m:oMathParaPr>
                      <m:jc m:val="centerGroup"/>
                    </m:oMathParaPr>
                    <m:oMath xmlns:m="http://schemas.openxmlformats.org/officeDocument/2006/math">
                      <m:r>
                        <a:rPr lang="de-DE" altLang="de-DE" b="0" i="1" smtClean="0">
                          <a:latin typeface="Cambria Math"/>
                        </a:rPr>
                        <m:t>𝑣</m:t>
                      </m:r>
                      <m:r>
                        <a:rPr lang="de-DE" altLang="de-DE" b="0" i="1" smtClean="0">
                          <a:latin typeface="Cambria Math"/>
                        </a:rPr>
                        <m:t>=</m:t>
                      </m:r>
                      <m:r>
                        <a:rPr lang="de-DE" altLang="de-DE" b="0" i="1" smtClean="0">
                          <a:latin typeface="Cambria Math"/>
                        </a:rPr>
                        <m:t>𝑓</m:t>
                      </m:r>
                      <m:d>
                        <m:dPr>
                          <m:ctrlPr>
                            <a:rPr lang="de-DE" altLang="de-DE" b="0" i="1" smtClean="0">
                              <a:latin typeface="Cambria Math"/>
                            </a:rPr>
                          </m:ctrlPr>
                        </m:dPr>
                        <m:e>
                          <m:r>
                            <a:rPr lang="de-DE" altLang="de-DE" b="0" i="1" smtClean="0">
                              <a:latin typeface="Cambria Math"/>
                            </a:rPr>
                            <m:t>h</m:t>
                          </m:r>
                        </m:e>
                      </m:d>
                      <m:r>
                        <a:rPr lang="de-DE" altLang="de-DE" b="0" i="1" smtClean="0">
                          <a:latin typeface="Cambria Math"/>
                        </a:rPr>
                        <m:t>,  </m:t>
                      </m:r>
                      <m:r>
                        <a:rPr lang="de-DE" altLang="de-DE" b="0" i="1" smtClean="0">
                          <a:latin typeface="Cambria Math"/>
                        </a:rPr>
                        <m:t>𝑓</m:t>
                      </m:r>
                      <m:d>
                        <m:dPr>
                          <m:ctrlPr>
                            <a:rPr lang="de-DE" altLang="de-DE" b="0" i="1" smtClean="0">
                              <a:latin typeface="Cambria Math"/>
                            </a:rPr>
                          </m:ctrlPr>
                        </m:dPr>
                        <m:e>
                          <m:r>
                            <a:rPr lang="de-DE" altLang="de-DE" b="0" i="1" smtClean="0">
                              <a:latin typeface="Cambria Math"/>
                            </a:rPr>
                            <m:t>0</m:t>
                          </m:r>
                        </m:e>
                      </m:d>
                      <m:r>
                        <a:rPr lang="de-DE" altLang="de-DE" b="0" i="1" smtClean="0">
                          <a:latin typeface="Cambria Math"/>
                        </a:rPr>
                        <m:t>=0.</m:t>
                      </m:r>
                    </m:oMath>
                  </m:oMathPara>
                </a14:m>
                <a:endParaRPr lang="de-DE" dirty="0" smtClean="0"/>
              </a:p>
              <a:p>
                <a:pPr marL="0" indent="0" eaLnBrk="1" hangingPunct="1"/>
                <a:endParaRPr lang="de-DE" dirty="0" smtClean="0"/>
              </a:p>
            </p:txBody>
          </p:sp>
        </mc:Choice>
        <mc:Fallback xmlns="">
          <p:sp>
            <p:nvSpPr>
              <p:cNvPr id="8" name="Inhaltsplatzhalter 7"/>
              <p:cNvSpPr>
                <a:spLocks noGrp="1" noRot="1" noChangeAspect="1" noMove="1" noResize="1" noEditPoints="1" noAdjustHandles="1" noChangeArrowheads="1" noChangeShapeType="1" noTextEdit="1"/>
              </p:cNvSpPr>
              <p:nvPr>
                <p:ph idx="1"/>
              </p:nvPr>
            </p:nvSpPr>
            <p:spPr>
              <a:xfrm>
                <a:off x="396000" y="2340000"/>
                <a:ext cx="8424472" cy="3672000"/>
              </a:xfrm>
              <a:blipFill rotWithShape="1">
                <a:blip r:embed="rId2"/>
                <a:stretch>
                  <a:fillRect l="-796" t="-498"/>
                </a:stretch>
              </a:blipFill>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79FE8A5C-FB00-4FAD-870F-93A4AD339347}" type="slidenum">
              <a:rPr lang="de-DE" smtClean="0"/>
              <a:pPr>
                <a:defRPr/>
              </a:pPr>
              <a:t>22</a:t>
            </a:fld>
            <a:endParaRPr lang="de-DE" dirty="0"/>
          </a:p>
        </p:txBody>
      </p:sp>
    </p:spTree>
    <p:extLst>
      <p:ext uri="{BB962C8B-B14F-4D97-AF65-F5344CB8AC3E}">
        <p14:creationId xmlns:p14="http://schemas.microsoft.com/office/powerpoint/2010/main" val="9533501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Mathematical</a:t>
            </a:r>
            <a:r>
              <a:rPr lang="de-DE" dirty="0" smtClean="0"/>
              <a:t> </a:t>
            </a:r>
            <a:r>
              <a:rPr lang="de-DE" dirty="0" err="1" smtClean="0"/>
              <a:t>working</a:t>
            </a:r>
            <a:r>
              <a:rPr lang="de-DE" dirty="0" smtClean="0"/>
              <a:t>…</a:t>
            </a:r>
            <a:endParaRPr lang="de-DE" dirty="0"/>
          </a:p>
        </p:txBody>
      </p:sp>
      <p:sp>
        <p:nvSpPr>
          <p:cNvPr id="8" name="Inhaltsplatzhalter 7"/>
          <p:cNvSpPr>
            <a:spLocks noGrp="1"/>
          </p:cNvSpPr>
          <p:nvPr>
            <p:ph idx="1"/>
          </p:nvPr>
        </p:nvSpPr>
        <p:spPr>
          <a:xfrm>
            <a:off x="396000" y="2340000"/>
            <a:ext cx="8424472" cy="800968"/>
          </a:xfrm>
        </p:spPr>
        <p:txBody>
          <a:bodyPr/>
          <a:lstStyle/>
          <a:p>
            <a:pPr marL="0" indent="0" eaLnBrk="1" hangingPunct="1"/>
            <a:r>
              <a:rPr lang="de-DE" dirty="0"/>
              <a:t>In </a:t>
            </a:r>
            <a:r>
              <a:rPr lang="de-DE" dirty="0" err="1"/>
              <a:t>order</a:t>
            </a:r>
            <a:r>
              <a:rPr lang="de-DE" dirty="0"/>
              <a:t> </a:t>
            </a:r>
            <a:r>
              <a:rPr lang="de-DE" dirty="0" err="1"/>
              <a:t>to</a:t>
            </a:r>
            <a:r>
              <a:rPr lang="de-DE" dirty="0"/>
              <a:t> </a:t>
            </a:r>
            <a:r>
              <a:rPr lang="de-DE" dirty="0" err="1"/>
              <a:t>plot</a:t>
            </a:r>
            <a:r>
              <a:rPr lang="de-DE" dirty="0"/>
              <a:t> </a:t>
            </a:r>
            <a:r>
              <a:rPr lang="de-DE" dirty="0" err="1" smtClean="0"/>
              <a:t>the</a:t>
            </a:r>
            <a:r>
              <a:rPr lang="de-DE" dirty="0" smtClean="0"/>
              <a:t> </a:t>
            </a:r>
            <a:r>
              <a:rPr lang="de-DE" dirty="0" err="1" smtClean="0"/>
              <a:t>graph</a:t>
            </a:r>
            <a:r>
              <a:rPr lang="de-DE" dirty="0" smtClean="0"/>
              <a:t> </a:t>
            </a:r>
            <a:r>
              <a:rPr lang="de-DE" dirty="0" err="1" smtClean="0"/>
              <a:t>of</a:t>
            </a:r>
            <a:r>
              <a:rPr lang="de-DE" dirty="0" smtClean="0"/>
              <a:t> </a:t>
            </a:r>
            <a:r>
              <a:rPr lang="de-DE" dirty="0" err="1" smtClean="0"/>
              <a:t>the</a:t>
            </a:r>
            <a:r>
              <a:rPr lang="de-DE" dirty="0" smtClean="0"/>
              <a:t> </a:t>
            </a:r>
            <a:r>
              <a:rPr lang="de-DE" dirty="0" err="1" smtClean="0"/>
              <a:t>function</a:t>
            </a:r>
            <a:r>
              <a:rPr lang="de-DE" dirty="0" smtClean="0"/>
              <a:t>, </a:t>
            </a:r>
            <a:r>
              <a:rPr lang="de-DE" dirty="0" err="1"/>
              <a:t>we</a:t>
            </a:r>
            <a:r>
              <a:rPr lang="de-DE" dirty="0"/>
              <a:t> </a:t>
            </a:r>
            <a:r>
              <a:rPr lang="de-DE" dirty="0" err="1"/>
              <a:t>have</a:t>
            </a:r>
            <a:r>
              <a:rPr lang="de-DE" dirty="0"/>
              <a:t> </a:t>
            </a:r>
            <a:r>
              <a:rPr lang="de-DE" dirty="0" err="1"/>
              <a:t>used</a:t>
            </a:r>
            <a:r>
              <a:rPr lang="de-DE" dirty="0"/>
              <a:t> </a:t>
            </a:r>
            <a:r>
              <a:rPr lang="de-DE" dirty="0" err="1"/>
              <a:t>the</a:t>
            </a:r>
            <a:r>
              <a:rPr lang="de-DE" dirty="0"/>
              <a:t> </a:t>
            </a:r>
            <a:r>
              <a:rPr lang="de-DE" dirty="0" err="1"/>
              <a:t>former</a:t>
            </a:r>
            <a:r>
              <a:rPr lang="de-DE" dirty="0"/>
              <a:t> </a:t>
            </a:r>
            <a:r>
              <a:rPr lang="de-DE" dirty="0" err="1"/>
              <a:t>spreadsheet</a:t>
            </a:r>
            <a:r>
              <a:rPr lang="de-DE" dirty="0"/>
              <a:t> </a:t>
            </a:r>
            <a:r>
              <a:rPr lang="de-DE" dirty="0" err="1"/>
              <a:t>again</a:t>
            </a:r>
            <a:r>
              <a:rPr lang="de-DE" dirty="0"/>
              <a:t> but </a:t>
            </a:r>
            <a:r>
              <a:rPr lang="de-DE" dirty="0" err="1"/>
              <a:t>calculated</a:t>
            </a:r>
            <a:r>
              <a:rPr lang="de-DE" dirty="0"/>
              <a:t> </a:t>
            </a:r>
            <a:r>
              <a:rPr lang="de-DE" dirty="0" err="1"/>
              <a:t>the</a:t>
            </a:r>
            <a:r>
              <a:rPr lang="de-DE" dirty="0"/>
              <a:t> </a:t>
            </a:r>
            <a:r>
              <a:rPr lang="de-DE" dirty="0" err="1"/>
              <a:t>speed</a:t>
            </a:r>
            <a:r>
              <a:rPr lang="de-DE" dirty="0"/>
              <a:t> in </a:t>
            </a:r>
            <a:r>
              <a:rPr lang="de-DE" dirty="0" err="1"/>
              <a:t>meters</a:t>
            </a:r>
            <a:r>
              <a:rPr lang="de-DE" dirty="0"/>
              <a:t> per </a:t>
            </a:r>
            <a:r>
              <a:rPr lang="de-DE" dirty="0" err="1"/>
              <a:t>second</a:t>
            </a:r>
            <a:r>
              <a:rPr lang="de-DE" dirty="0"/>
              <a:t>. This </a:t>
            </a:r>
            <a:r>
              <a:rPr lang="de-DE" dirty="0" err="1"/>
              <a:t>is</a:t>
            </a:r>
            <a:r>
              <a:rPr lang="de-DE" dirty="0"/>
              <a:t> </a:t>
            </a:r>
            <a:r>
              <a:rPr lang="de-DE" dirty="0" err="1"/>
              <a:t>the</a:t>
            </a:r>
            <a:r>
              <a:rPr lang="de-DE" dirty="0"/>
              <a:t> </a:t>
            </a:r>
            <a:r>
              <a:rPr lang="de-DE" dirty="0" err="1"/>
              <a:t>result</a:t>
            </a:r>
            <a:r>
              <a:rPr lang="de-DE" dirty="0"/>
              <a:t>:</a:t>
            </a:r>
            <a:endParaRPr lang="en-GB" altLang="de-DE" dirty="0" smtClean="0"/>
          </a:p>
          <a:p>
            <a:pPr marL="0" indent="0" eaLnBrk="1" hangingPunct="1"/>
            <a:endParaRPr lang="en-GB" altLang="de-DE" dirty="0"/>
          </a:p>
          <a:p>
            <a:pPr marL="0" indent="0" eaLnBrk="1" hangingPunct="1"/>
            <a:endParaRPr lang="en-GB" altLang="de-DE" dirty="0" smtClean="0"/>
          </a:p>
        </p:txBody>
      </p:sp>
      <p:sp>
        <p:nvSpPr>
          <p:cNvPr id="2" name="Foliennummernplatzhalter 1"/>
          <p:cNvSpPr>
            <a:spLocks noGrp="1"/>
          </p:cNvSpPr>
          <p:nvPr>
            <p:ph type="sldNum" sz="quarter" idx="10"/>
          </p:nvPr>
        </p:nvSpPr>
        <p:spPr/>
        <p:txBody>
          <a:bodyPr/>
          <a:lstStyle/>
          <a:p>
            <a:pPr>
              <a:defRPr/>
            </a:pPr>
            <a:fld id="{79FE8A5C-FB00-4FAD-870F-93A4AD339347}" type="slidenum">
              <a:rPr lang="de-DE" smtClean="0"/>
              <a:pPr>
                <a:defRPr/>
              </a:pPr>
              <a:t>23</a:t>
            </a:fld>
            <a:endParaRPr lang="de-DE" dirty="0"/>
          </a:p>
        </p:txBody>
      </p:sp>
      <p:graphicFrame>
        <p:nvGraphicFramePr>
          <p:cNvPr id="5" name="Diagramm 4"/>
          <p:cNvGraphicFramePr>
            <a:graphicFrameLocks/>
          </p:cNvGraphicFramePr>
          <p:nvPr>
            <p:extLst>
              <p:ext uri="{D42A27DB-BD31-4B8C-83A1-F6EECF244321}">
                <p14:modId xmlns:p14="http://schemas.microsoft.com/office/powerpoint/2010/main" val="2426137228"/>
              </p:ext>
            </p:extLst>
          </p:nvPr>
        </p:nvGraphicFramePr>
        <p:xfrm>
          <a:off x="467544" y="3284984"/>
          <a:ext cx="8208912" cy="280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33741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467544" y="1484784"/>
            <a:ext cx="8352000" cy="648000"/>
          </a:xfrm>
        </p:spPr>
        <p:txBody>
          <a:bodyPr/>
          <a:lstStyle/>
          <a:p>
            <a:r>
              <a:rPr lang="de-DE" dirty="0" err="1" smtClean="0"/>
              <a:t>Mathematical</a:t>
            </a:r>
            <a:r>
              <a:rPr lang="de-DE" dirty="0" smtClean="0"/>
              <a:t> </a:t>
            </a:r>
            <a:r>
              <a:rPr lang="de-DE" dirty="0" err="1" smtClean="0"/>
              <a:t>working</a:t>
            </a:r>
            <a:r>
              <a:rPr lang="de-DE" dirty="0" smtClean="0"/>
              <a:t>…</a:t>
            </a:r>
            <a:endParaRPr lang="de-DE" dirty="0"/>
          </a:p>
        </p:txBody>
      </p:sp>
      <mc:AlternateContent xmlns:mc="http://schemas.openxmlformats.org/markup-compatibility/2006">
        <mc:Choice xmlns:a14="http://schemas.microsoft.com/office/drawing/2010/main" Requires="a14">
          <p:sp>
            <p:nvSpPr>
              <p:cNvPr id="8" name="Inhaltsplatzhalter 7"/>
              <p:cNvSpPr>
                <a:spLocks noGrp="1"/>
              </p:cNvSpPr>
              <p:nvPr>
                <p:ph idx="1"/>
              </p:nvPr>
            </p:nvSpPr>
            <p:spPr>
              <a:xfrm>
                <a:off x="395536" y="2060848"/>
                <a:ext cx="8424472" cy="3672000"/>
              </a:xfrm>
            </p:spPr>
            <p:txBody>
              <a:bodyPr/>
              <a:lstStyle/>
              <a:p>
                <a:pPr marL="0" indent="0" eaLnBrk="1" hangingPunct="1"/>
                <a:r>
                  <a:rPr lang="en-GB" altLang="de-DE" dirty="0" smtClean="0"/>
                  <a:t>We therefore assume a connection that is as in the following equation :</a:t>
                </a:r>
              </a:p>
              <a:p>
                <a:pPr marL="0" indent="0" eaLnBrk="1" hangingPunct="1"/>
                <a14:m>
                  <m:oMathPara xmlns:m="http://schemas.openxmlformats.org/officeDocument/2006/math">
                    <m:oMathParaPr>
                      <m:jc m:val="centerGroup"/>
                    </m:oMathParaPr>
                    <m:oMath xmlns:m="http://schemas.openxmlformats.org/officeDocument/2006/math">
                      <m:r>
                        <a:rPr lang="de-DE" altLang="de-DE" i="1">
                          <a:latin typeface="Cambria Math"/>
                        </a:rPr>
                        <m:t>𝑣</m:t>
                      </m:r>
                      <m:r>
                        <a:rPr lang="de-DE" altLang="de-DE" i="1">
                          <a:latin typeface="Cambria Math"/>
                        </a:rPr>
                        <m:t>=</m:t>
                      </m:r>
                      <m:r>
                        <a:rPr lang="de-DE" altLang="de-DE" i="1">
                          <a:latin typeface="Cambria Math"/>
                        </a:rPr>
                        <m:t>𝑓</m:t>
                      </m:r>
                      <m:d>
                        <m:dPr>
                          <m:ctrlPr>
                            <a:rPr lang="de-DE" altLang="de-DE" i="1">
                              <a:latin typeface="Cambria Math"/>
                            </a:rPr>
                          </m:ctrlPr>
                        </m:dPr>
                        <m:e>
                          <m:r>
                            <a:rPr lang="de-DE" altLang="de-DE" i="1">
                              <a:latin typeface="Cambria Math"/>
                            </a:rPr>
                            <m:t>h</m:t>
                          </m:r>
                        </m:e>
                      </m:d>
                      <m:r>
                        <a:rPr lang="de-DE" altLang="de-DE" b="0" i="1" smtClean="0">
                          <a:latin typeface="Cambria Math"/>
                        </a:rPr>
                        <m:t>=</m:t>
                      </m:r>
                      <m:r>
                        <a:rPr lang="de-DE" altLang="de-DE" b="0" i="1" smtClean="0">
                          <a:latin typeface="Cambria Math"/>
                        </a:rPr>
                        <m:t>𝑎</m:t>
                      </m:r>
                      <m:rad>
                        <m:radPr>
                          <m:degHide m:val="on"/>
                          <m:ctrlPr>
                            <a:rPr lang="de-DE" altLang="de-DE" b="0" i="1" smtClean="0">
                              <a:latin typeface="Cambria Math"/>
                            </a:rPr>
                          </m:ctrlPr>
                        </m:radPr>
                        <m:deg/>
                        <m:e>
                          <m:r>
                            <a:rPr lang="de-DE" altLang="de-DE" b="0" i="1" smtClean="0">
                              <a:latin typeface="Cambria Math"/>
                            </a:rPr>
                            <m:t>h</m:t>
                          </m:r>
                        </m:e>
                      </m:rad>
                      <m:r>
                        <a:rPr lang="de-DE" altLang="de-DE" b="0" i="1" smtClean="0">
                          <a:latin typeface="Cambria Math"/>
                        </a:rPr>
                        <m:t>,  </m:t>
                      </m:r>
                      <m:r>
                        <a:rPr lang="de-DE" altLang="de-DE" b="0" i="1" smtClean="0">
                          <a:latin typeface="Cambria Math"/>
                        </a:rPr>
                        <m:t>𝑓</m:t>
                      </m:r>
                      <m:d>
                        <m:dPr>
                          <m:ctrlPr>
                            <a:rPr lang="de-DE" altLang="de-DE" b="0" i="1" smtClean="0">
                              <a:latin typeface="Cambria Math"/>
                            </a:rPr>
                          </m:ctrlPr>
                        </m:dPr>
                        <m:e>
                          <m:r>
                            <a:rPr lang="de-DE" altLang="de-DE" b="0" i="1" smtClean="0">
                              <a:latin typeface="Cambria Math"/>
                            </a:rPr>
                            <m:t>0</m:t>
                          </m:r>
                        </m:e>
                      </m:d>
                      <m:r>
                        <a:rPr lang="de-DE" altLang="de-DE" b="0" i="1" smtClean="0">
                          <a:latin typeface="Cambria Math"/>
                        </a:rPr>
                        <m:t>=0</m:t>
                      </m:r>
                    </m:oMath>
                  </m:oMathPara>
                </a14:m>
                <a:endParaRPr lang="en-GB" altLang="de-DE" dirty="0" smtClean="0"/>
              </a:p>
              <a:p>
                <a:pPr marL="0" indent="0" eaLnBrk="1" hangingPunct="1"/>
                <a:r>
                  <a:rPr lang="en-GB" altLang="de-DE" dirty="0" smtClean="0"/>
                  <a:t>The parameter </a:t>
                </a:r>
                <a14:m>
                  <m:oMath xmlns:m="http://schemas.openxmlformats.org/officeDocument/2006/math">
                    <m:r>
                      <a:rPr lang="de-DE" altLang="de-DE" b="0" i="1" smtClean="0">
                        <a:latin typeface="Cambria Math"/>
                      </a:rPr>
                      <m:t>𝑎</m:t>
                    </m:r>
                    <m:r>
                      <a:rPr lang="de-DE" altLang="de-DE" b="0" i="1" smtClean="0">
                        <a:latin typeface="Cambria Math"/>
                      </a:rPr>
                      <m:t> </m:t>
                    </m:r>
                  </m:oMath>
                </a14:m>
                <a:r>
                  <a:rPr lang="en-GB" altLang="de-DE" dirty="0" smtClean="0"/>
                  <a:t>can be calculated, again, by the use of EXCEL and the data</a:t>
                </a:r>
                <a:r>
                  <a:rPr lang="de-DE" altLang="de-DE" dirty="0" smtClean="0"/>
                  <a:t>. </a:t>
                </a:r>
              </a:p>
              <a:p>
                <a:pPr marL="0" indent="0" eaLnBrk="1" hangingPunct="1"/>
                <a:r>
                  <a:rPr lang="de-DE" altLang="de-DE" dirty="0" err="1" smtClean="0"/>
                  <a:t>Calculating</a:t>
                </a:r>
                <a:r>
                  <a:rPr lang="de-DE" altLang="de-DE" dirty="0" smtClean="0"/>
                  <a:t> </a:t>
                </a:r>
                <a:r>
                  <a:rPr lang="de-DE" altLang="de-DE" dirty="0" err="1" smtClean="0"/>
                  <a:t>the</a:t>
                </a:r>
                <a:r>
                  <a:rPr lang="de-DE" altLang="de-DE" dirty="0" smtClean="0"/>
                  <a:t> </a:t>
                </a:r>
                <a:r>
                  <a:rPr lang="de-DE" altLang="de-DE" dirty="0" err="1" smtClean="0"/>
                  <a:t>factor</a:t>
                </a:r>
                <a:r>
                  <a:rPr lang="de-DE" altLang="de-DE" dirty="0" smtClean="0"/>
                  <a:t> </a:t>
                </a:r>
                <a14:m>
                  <m:oMath xmlns:m="http://schemas.openxmlformats.org/officeDocument/2006/math">
                    <m:r>
                      <a:rPr lang="de-DE" altLang="de-DE" b="0" i="1" smtClean="0">
                        <a:latin typeface="Cambria Math"/>
                      </a:rPr>
                      <m:t>𝑎</m:t>
                    </m:r>
                    <m:r>
                      <a:rPr lang="de-DE" altLang="de-DE" b="0" i="1" smtClean="0">
                        <a:latin typeface="Cambria Math"/>
                      </a:rPr>
                      <m:t> </m:t>
                    </m:r>
                  </m:oMath>
                </a14:m>
                <a:r>
                  <a:rPr lang="de-DE" altLang="de-DE" dirty="0" err="1" smtClean="0"/>
                  <a:t>for</a:t>
                </a:r>
                <a:r>
                  <a:rPr lang="de-DE" altLang="de-DE" dirty="0" smtClean="0"/>
                  <a:t> </a:t>
                </a:r>
                <a:r>
                  <a:rPr lang="de-DE" altLang="de-DE" dirty="0" err="1" smtClean="0"/>
                  <a:t>various</a:t>
                </a:r>
                <a:r>
                  <a:rPr lang="de-DE" altLang="de-DE" dirty="0" smtClean="0"/>
                  <a:t> </a:t>
                </a:r>
                <a:r>
                  <a:rPr lang="de-DE" altLang="de-DE" dirty="0" err="1" smtClean="0"/>
                  <a:t>data</a:t>
                </a:r>
                <a:r>
                  <a:rPr lang="de-DE" altLang="de-DE" dirty="0" smtClean="0"/>
                  <a:t> </a:t>
                </a:r>
                <a:r>
                  <a:rPr lang="de-DE" altLang="de-DE" dirty="0" err="1" smtClean="0"/>
                  <a:t>sets</a:t>
                </a:r>
                <a:r>
                  <a:rPr lang="de-DE" altLang="de-DE" dirty="0" smtClean="0"/>
                  <a:t> </a:t>
                </a:r>
                <a:r>
                  <a:rPr lang="de-DE" altLang="de-DE" dirty="0" smtClean="0"/>
                  <a:t>and </a:t>
                </a:r>
                <a:r>
                  <a:rPr lang="de-DE" altLang="de-DE" dirty="0" err="1" smtClean="0"/>
                  <a:t>taking</a:t>
                </a:r>
                <a:r>
                  <a:rPr lang="de-DE" altLang="de-DE" dirty="0" smtClean="0"/>
                  <a:t> </a:t>
                </a:r>
                <a:r>
                  <a:rPr lang="de-DE" altLang="de-DE" dirty="0" err="1" smtClean="0"/>
                  <a:t>the</a:t>
                </a:r>
                <a:r>
                  <a:rPr lang="de-DE" altLang="de-DE" dirty="0" smtClean="0"/>
                  <a:t> </a:t>
                </a:r>
                <a:r>
                  <a:rPr lang="de-DE" altLang="de-DE" dirty="0" err="1" smtClean="0"/>
                  <a:t>mean</a:t>
                </a:r>
                <a:r>
                  <a:rPr lang="de-DE" altLang="de-DE" dirty="0" smtClean="0"/>
                  <a:t>, </a:t>
                </a:r>
                <a:r>
                  <a:rPr lang="de-DE" altLang="de-DE" dirty="0" err="1" smtClean="0"/>
                  <a:t>we</a:t>
                </a:r>
                <a:r>
                  <a:rPr lang="de-DE" altLang="de-DE" dirty="0" smtClean="0"/>
                  <a:t> </a:t>
                </a:r>
                <a:r>
                  <a:rPr lang="de-DE" altLang="de-DE" dirty="0" err="1" smtClean="0"/>
                  <a:t>obtain</a:t>
                </a:r>
                <a:r>
                  <a:rPr lang="de-DE" altLang="de-DE" dirty="0" smtClean="0"/>
                  <a:t> </a:t>
                </a:r>
                <a14:m>
                  <m:oMath xmlns:m="http://schemas.openxmlformats.org/officeDocument/2006/math">
                    <m:r>
                      <a:rPr lang="de-DE" altLang="de-DE" b="0" i="1" smtClean="0">
                        <a:latin typeface="Cambria Math"/>
                      </a:rPr>
                      <m:t>𝑎</m:t>
                    </m:r>
                    <m:r>
                      <a:rPr lang="de-DE" altLang="de-DE" b="0" i="1" smtClean="0">
                        <a:latin typeface="Cambria Math"/>
                        <a:ea typeface="Cambria Math"/>
                      </a:rPr>
                      <m:t>≈3.12</m:t>
                    </m:r>
                  </m:oMath>
                </a14:m>
                <a:r>
                  <a:rPr lang="de-DE" altLang="de-DE" dirty="0" smtClean="0"/>
                  <a:t> </a:t>
                </a:r>
                <a:r>
                  <a:rPr lang="en-GB" altLang="de-DE" dirty="0" smtClean="0"/>
                  <a:t>and therefore</a:t>
                </a:r>
              </a:p>
              <a:p>
                <a:pPr marL="0" indent="0" eaLnBrk="1" hangingPunct="1"/>
                <a14:m>
                  <m:oMathPara xmlns:m="http://schemas.openxmlformats.org/officeDocument/2006/math">
                    <m:oMathParaPr>
                      <m:jc m:val="centerGroup"/>
                    </m:oMathParaPr>
                    <m:oMath xmlns:m="http://schemas.openxmlformats.org/officeDocument/2006/math">
                      <m:r>
                        <a:rPr lang="de-DE" altLang="de-DE" b="0" i="1" smtClean="0">
                          <a:latin typeface="Cambria Math"/>
                        </a:rPr>
                        <m:t>𝑓</m:t>
                      </m:r>
                      <m:d>
                        <m:dPr>
                          <m:ctrlPr>
                            <a:rPr lang="de-DE" altLang="de-DE" b="0" i="1" smtClean="0">
                              <a:latin typeface="Cambria Math"/>
                            </a:rPr>
                          </m:ctrlPr>
                        </m:dPr>
                        <m:e>
                          <m:r>
                            <a:rPr lang="de-DE" altLang="de-DE" b="0" i="1" smtClean="0">
                              <a:latin typeface="Cambria Math"/>
                            </a:rPr>
                            <m:t>h</m:t>
                          </m:r>
                        </m:e>
                      </m:d>
                      <m:r>
                        <a:rPr lang="de-DE" altLang="de-DE" b="0" i="1" smtClean="0">
                          <a:latin typeface="Cambria Math"/>
                          <a:ea typeface="Cambria Math"/>
                        </a:rPr>
                        <m:t>≈</m:t>
                      </m:r>
                      <m:r>
                        <a:rPr lang="de-DE" altLang="de-DE" b="0" i="1" smtClean="0">
                          <a:latin typeface="Cambria Math"/>
                        </a:rPr>
                        <m:t>3.12</m:t>
                      </m:r>
                      <m:rad>
                        <m:radPr>
                          <m:degHide m:val="on"/>
                          <m:ctrlPr>
                            <a:rPr lang="de-DE" altLang="de-DE" b="0" i="1" smtClean="0">
                              <a:latin typeface="Cambria Math"/>
                            </a:rPr>
                          </m:ctrlPr>
                        </m:radPr>
                        <m:deg/>
                        <m:e>
                          <m:r>
                            <a:rPr lang="de-DE" altLang="de-DE" b="0" i="1" smtClean="0">
                              <a:latin typeface="Cambria Math"/>
                            </a:rPr>
                            <m:t>h</m:t>
                          </m:r>
                        </m:e>
                      </m:rad>
                    </m:oMath>
                  </m:oMathPara>
                </a14:m>
                <a:endParaRPr lang="en-GB" altLang="de-DE" dirty="0"/>
              </a:p>
              <a:p>
                <a:pPr marL="0" indent="0" eaLnBrk="1" hangingPunct="1"/>
                <a:endParaRPr lang="de-DE" dirty="0" smtClean="0"/>
              </a:p>
              <a:p>
                <a:pPr marL="0" indent="0" eaLnBrk="1" hangingPunct="1"/>
                <a:r>
                  <a:rPr lang="de-DE" dirty="0" err="1" smtClean="0"/>
                  <a:t>We</a:t>
                </a:r>
                <a:r>
                  <a:rPr lang="de-DE" dirty="0" smtClean="0"/>
                  <a:t> also </a:t>
                </a:r>
                <a:r>
                  <a:rPr lang="de-DE" dirty="0" err="1" smtClean="0"/>
                  <a:t>see</a:t>
                </a:r>
                <a:r>
                  <a:rPr lang="de-DE" dirty="0"/>
                  <a:t> </a:t>
                </a:r>
                <a:r>
                  <a:rPr lang="de-DE" dirty="0" err="1" smtClean="0"/>
                  <a:t>that</a:t>
                </a:r>
                <a:r>
                  <a:rPr lang="de-DE" dirty="0" smtClean="0"/>
                  <a:t> </a:t>
                </a:r>
                <a:r>
                  <a:rPr lang="de-DE" dirty="0" err="1" smtClean="0"/>
                  <a:t>the</a:t>
                </a:r>
                <a:r>
                  <a:rPr lang="de-DE" dirty="0" smtClean="0"/>
                  <a:t> </a:t>
                </a:r>
                <a:r>
                  <a:rPr lang="de-DE" dirty="0" err="1" smtClean="0"/>
                  <a:t>dimension</a:t>
                </a:r>
                <a:r>
                  <a:rPr lang="de-DE" dirty="0" smtClean="0"/>
                  <a:t> </a:t>
                </a:r>
                <a:r>
                  <a:rPr lang="de-DE" dirty="0" err="1" smtClean="0"/>
                  <a:t>of</a:t>
                </a:r>
                <a:r>
                  <a:rPr lang="de-DE" dirty="0" smtClean="0"/>
                  <a:t> </a:t>
                </a:r>
                <a14:m>
                  <m:oMath xmlns:m="http://schemas.openxmlformats.org/officeDocument/2006/math">
                    <m:r>
                      <a:rPr lang="de-DE" b="0" i="1" smtClean="0">
                        <a:latin typeface="Cambria Math"/>
                      </a:rPr>
                      <m:t>𝑎</m:t>
                    </m:r>
                  </m:oMath>
                </a14:m>
                <a:r>
                  <a:rPr lang="de-DE" dirty="0" smtClean="0"/>
                  <a:t> </a:t>
                </a:r>
                <a:r>
                  <a:rPr lang="de-DE" dirty="0" err="1" smtClean="0"/>
                  <a:t>is</a:t>
                </a:r>
                <a:r>
                  <a:rPr lang="de-DE" dirty="0" smtClean="0"/>
                  <a:t> </a:t>
                </a:r>
                <a:r>
                  <a:rPr lang="de-DE" dirty="0" err="1" smtClean="0"/>
                  <a:t>square</a:t>
                </a:r>
                <a:r>
                  <a:rPr lang="de-DE" dirty="0" smtClean="0"/>
                  <a:t> </a:t>
                </a:r>
                <a:r>
                  <a:rPr lang="de-DE" dirty="0" err="1" smtClean="0"/>
                  <a:t>root</a:t>
                </a:r>
                <a:r>
                  <a:rPr lang="de-DE" dirty="0" smtClean="0"/>
                  <a:t> </a:t>
                </a:r>
                <a:r>
                  <a:rPr lang="de-DE" dirty="0" err="1" smtClean="0"/>
                  <a:t>of</a:t>
                </a:r>
                <a:r>
                  <a:rPr lang="de-DE" dirty="0" smtClean="0"/>
                  <a:t> </a:t>
                </a:r>
                <a:r>
                  <a:rPr lang="de-DE" dirty="0" err="1" smtClean="0"/>
                  <a:t>meter</a:t>
                </a:r>
                <a:r>
                  <a:rPr lang="de-DE" dirty="0" smtClean="0"/>
                  <a:t> </a:t>
                </a:r>
                <a:r>
                  <a:rPr lang="de-DE" dirty="0" err="1" smtClean="0"/>
                  <a:t>over</a:t>
                </a:r>
                <a:r>
                  <a:rPr lang="de-DE" dirty="0" smtClean="0"/>
                  <a:t> </a:t>
                </a:r>
                <a:r>
                  <a:rPr lang="de-DE" dirty="0" err="1" smtClean="0"/>
                  <a:t>second</a:t>
                </a:r>
                <a:r>
                  <a:rPr lang="de-DE" dirty="0" smtClean="0"/>
                  <a:t>, i. e.</a:t>
                </a:r>
              </a:p>
              <a:p>
                <a:pPr marL="0" indent="0" eaLnBrk="1" hangingPunct="1"/>
                <a14:m>
                  <m:oMathPara xmlns:m="http://schemas.openxmlformats.org/officeDocument/2006/math">
                    <m:oMathParaPr>
                      <m:jc m:val="centerGroup"/>
                    </m:oMathParaPr>
                    <m:oMath xmlns:m="http://schemas.openxmlformats.org/officeDocument/2006/math">
                      <m:d>
                        <m:dPr>
                          <m:begChr m:val="["/>
                          <m:endChr m:val="]"/>
                          <m:ctrlPr>
                            <a:rPr lang="de-DE" i="1" smtClean="0">
                              <a:latin typeface="Cambria Math"/>
                            </a:rPr>
                          </m:ctrlPr>
                        </m:dPr>
                        <m:e>
                          <m:r>
                            <a:rPr lang="de-DE" b="0" i="1" smtClean="0">
                              <a:latin typeface="Cambria Math"/>
                            </a:rPr>
                            <m:t>𝑎</m:t>
                          </m:r>
                        </m:e>
                      </m:d>
                      <m:r>
                        <a:rPr lang="de-DE" b="0" i="1" smtClean="0">
                          <a:latin typeface="Cambria Math"/>
                        </a:rPr>
                        <m:t>=</m:t>
                      </m:r>
                      <m:rad>
                        <m:radPr>
                          <m:degHide m:val="on"/>
                          <m:ctrlPr>
                            <a:rPr lang="de-DE" b="0" i="1" smtClean="0">
                              <a:latin typeface="Cambria Math"/>
                            </a:rPr>
                          </m:ctrlPr>
                        </m:radPr>
                        <m:deg/>
                        <m:e>
                          <m:r>
                            <a:rPr lang="de-DE" b="0" i="1" smtClean="0">
                              <a:latin typeface="Cambria Math"/>
                            </a:rPr>
                            <m:t>𝑚</m:t>
                          </m:r>
                        </m:e>
                      </m:rad>
                      <m:sSup>
                        <m:sSupPr>
                          <m:ctrlPr>
                            <a:rPr lang="de-DE" b="0" i="1" smtClean="0">
                              <a:latin typeface="Cambria Math"/>
                            </a:rPr>
                          </m:ctrlPr>
                        </m:sSupPr>
                        <m:e>
                          <m:r>
                            <a:rPr lang="de-DE" b="0" i="1" smtClean="0">
                              <a:latin typeface="Cambria Math"/>
                            </a:rPr>
                            <m:t>𝑠</m:t>
                          </m:r>
                        </m:e>
                        <m:sup>
                          <m:r>
                            <a:rPr lang="de-DE" b="0" i="1" smtClean="0">
                              <a:latin typeface="Cambria Math"/>
                            </a:rPr>
                            <m:t>−1</m:t>
                          </m:r>
                        </m:sup>
                      </m:sSup>
                    </m:oMath>
                  </m:oMathPara>
                </a14:m>
                <a:endParaRPr lang="de-DE" dirty="0" smtClean="0"/>
              </a:p>
              <a:p>
                <a:pPr marL="0" indent="0" eaLnBrk="1" hangingPunct="1">
                  <a:lnSpc>
                    <a:spcPts val="2300"/>
                  </a:lnSpc>
                </a:pPr>
                <a:r>
                  <a:rPr lang="de-DE" sz="1800" dirty="0" smtClean="0"/>
                  <a:t>Side </a:t>
                </a:r>
                <a:r>
                  <a:rPr lang="de-DE" sz="1800" dirty="0" err="1" smtClean="0"/>
                  <a:t>remark</a:t>
                </a:r>
                <a:r>
                  <a:rPr lang="de-DE" sz="1800" dirty="0" smtClean="0"/>
                  <a:t>: </a:t>
                </a:r>
                <a:r>
                  <a:rPr lang="de-DE" sz="1800" dirty="0" err="1" smtClean="0"/>
                  <a:t>there</a:t>
                </a:r>
                <a:r>
                  <a:rPr lang="de-DE" sz="1800" dirty="0" smtClean="0"/>
                  <a:t> </a:t>
                </a:r>
                <a:r>
                  <a:rPr lang="de-DE" sz="1800" dirty="0" err="1" smtClean="0"/>
                  <a:t>are</a:t>
                </a:r>
                <a:r>
                  <a:rPr lang="de-DE" sz="1800" dirty="0" smtClean="0"/>
                  <a:t> </a:t>
                </a:r>
                <a:r>
                  <a:rPr lang="de-DE" sz="1800" dirty="0" err="1" smtClean="0"/>
                  <a:t>certainly</a:t>
                </a:r>
                <a:r>
                  <a:rPr lang="de-DE" sz="1800" dirty="0" smtClean="0"/>
                  <a:t> </a:t>
                </a:r>
                <a:r>
                  <a:rPr lang="de-DE" sz="1800" dirty="0" err="1" smtClean="0"/>
                  <a:t>other</a:t>
                </a:r>
                <a:r>
                  <a:rPr lang="de-DE" sz="1800" dirty="0" smtClean="0"/>
                  <a:t> </a:t>
                </a:r>
                <a:r>
                  <a:rPr lang="de-DE" sz="1800" dirty="0" err="1" smtClean="0"/>
                  <a:t>mathematical</a:t>
                </a:r>
                <a:r>
                  <a:rPr lang="de-DE" sz="1800" dirty="0" smtClean="0"/>
                  <a:t> </a:t>
                </a:r>
                <a:r>
                  <a:rPr lang="de-DE" sz="1800" dirty="0" err="1" smtClean="0"/>
                  <a:t>descriptions</a:t>
                </a:r>
                <a:r>
                  <a:rPr lang="de-DE" sz="1800" dirty="0" smtClean="0"/>
                  <a:t> </a:t>
                </a:r>
                <a:r>
                  <a:rPr lang="de-DE" sz="1800" dirty="0" err="1" smtClean="0"/>
                  <a:t>possible</a:t>
                </a:r>
                <a:r>
                  <a:rPr lang="de-DE" sz="1800" dirty="0" smtClean="0"/>
                  <a:t>, but </a:t>
                </a:r>
                <a:r>
                  <a:rPr lang="de-DE" sz="1800" dirty="0" err="1" smtClean="0"/>
                  <a:t>that</a:t>
                </a:r>
                <a:r>
                  <a:rPr lang="de-DE" sz="1800" dirty="0" smtClean="0"/>
                  <a:t> </a:t>
                </a:r>
                <a:r>
                  <a:rPr lang="de-DE" sz="1800" dirty="0" err="1" smtClean="0"/>
                  <a:t>is</a:t>
                </a:r>
                <a:r>
                  <a:rPr lang="de-DE" sz="1800" dirty="0" smtClean="0"/>
                  <a:t> an </a:t>
                </a:r>
                <a:r>
                  <a:rPr lang="de-DE" sz="1800" dirty="0" err="1" smtClean="0"/>
                  <a:t>easily</a:t>
                </a:r>
                <a:r>
                  <a:rPr lang="de-DE" sz="1800" dirty="0" smtClean="0"/>
                  <a:t> </a:t>
                </a:r>
                <a:r>
                  <a:rPr lang="de-DE" sz="1800" dirty="0" err="1" smtClean="0"/>
                  <a:t>accessible</a:t>
                </a:r>
                <a:r>
                  <a:rPr lang="de-DE" sz="1800" dirty="0" smtClean="0"/>
                  <a:t> </a:t>
                </a:r>
                <a:r>
                  <a:rPr lang="de-DE" sz="1800" dirty="0" err="1" smtClean="0"/>
                  <a:t>one</a:t>
                </a:r>
                <a:r>
                  <a:rPr lang="de-DE" sz="1800" dirty="0" smtClean="0"/>
                  <a:t>; </a:t>
                </a:r>
                <a:r>
                  <a:rPr lang="de-DE" sz="1800" dirty="0" err="1" smtClean="0"/>
                  <a:t>principle</a:t>
                </a:r>
                <a:r>
                  <a:rPr lang="de-DE" sz="1800" dirty="0" smtClean="0"/>
                  <a:t> </a:t>
                </a:r>
                <a:r>
                  <a:rPr lang="de-DE" sz="1800" dirty="0" err="1" smtClean="0"/>
                  <a:t>of</a:t>
                </a:r>
                <a:r>
                  <a:rPr lang="de-DE" sz="1800" dirty="0" smtClean="0"/>
                  <a:t> </a:t>
                </a:r>
                <a:r>
                  <a:rPr lang="de-DE" sz="1800" dirty="0" err="1" smtClean="0"/>
                  <a:t>using</a:t>
                </a:r>
                <a:r>
                  <a:rPr lang="de-DE" sz="1800" dirty="0" smtClean="0"/>
                  <a:t> </a:t>
                </a:r>
                <a:r>
                  <a:rPr lang="de-DE" sz="1800" dirty="0" err="1" smtClean="0"/>
                  <a:t>the</a:t>
                </a:r>
                <a:r>
                  <a:rPr lang="de-DE" sz="1800" dirty="0" smtClean="0"/>
                  <a:t> </a:t>
                </a:r>
                <a:r>
                  <a:rPr lang="de-DE" sz="1800" dirty="0" err="1" smtClean="0"/>
                  <a:t>most</a:t>
                </a:r>
                <a:r>
                  <a:rPr lang="de-DE" sz="1800" dirty="0" smtClean="0"/>
                  <a:t> </a:t>
                </a:r>
                <a:r>
                  <a:rPr lang="de-DE" sz="1800" dirty="0" err="1" smtClean="0"/>
                  <a:t>economical</a:t>
                </a:r>
                <a:r>
                  <a:rPr lang="de-DE" sz="1800" dirty="0" smtClean="0"/>
                  <a:t> (i.e. </a:t>
                </a:r>
                <a:r>
                  <a:rPr lang="de-DE" sz="1800" dirty="0" err="1" smtClean="0"/>
                  <a:t>elementary</a:t>
                </a:r>
                <a:r>
                  <a:rPr lang="de-DE" sz="1800" dirty="0" smtClean="0"/>
                  <a:t>) </a:t>
                </a:r>
                <a:r>
                  <a:rPr lang="de-DE" sz="1800" dirty="0" err="1" smtClean="0"/>
                  <a:t>description</a:t>
                </a:r>
                <a:r>
                  <a:rPr lang="de-DE" sz="1800" dirty="0" smtClean="0"/>
                  <a:t> </a:t>
                </a:r>
                <a:r>
                  <a:rPr lang="de-DE" sz="1800" dirty="0" err="1" smtClean="0"/>
                  <a:t>possible</a:t>
                </a:r>
                <a:r>
                  <a:rPr lang="de-DE" sz="1800" dirty="0" smtClean="0"/>
                  <a:t> </a:t>
                </a:r>
                <a:r>
                  <a:rPr lang="de-DE" sz="1800" dirty="0" err="1" smtClean="0"/>
                  <a:t>formulated</a:t>
                </a:r>
                <a:r>
                  <a:rPr lang="de-DE" sz="1800" dirty="0" smtClean="0"/>
                  <a:t> </a:t>
                </a:r>
                <a:r>
                  <a:rPr lang="de-DE" sz="1800" dirty="0" err="1" smtClean="0"/>
                  <a:t>by</a:t>
                </a:r>
                <a:r>
                  <a:rPr lang="de-DE" sz="1800" dirty="0" smtClean="0"/>
                  <a:t> Hertz</a:t>
                </a:r>
              </a:p>
            </p:txBody>
          </p:sp>
        </mc:Choice>
        <mc:Fallback>
          <p:sp>
            <p:nvSpPr>
              <p:cNvPr id="8" name="Inhaltsplatzhalter 7"/>
              <p:cNvSpPr>
                <a:spLocks noGrp="1" noRot="1" noChangeAspect="1" noMove="1" noResize="1" noEditPoints="1" noAdjustHandles="1" noChangeArrowheads="1" noChangeShapeType="1" noTextEdit="1"/>
              </p:cNvSpPr>
              <p:nvPr>
                <p:ph idx="1"/>
              </p:nvPr>
            </p:nvSpPr>
            <p:spPr>
              <a:xfrm>
                <a:off x="395536" y="2060848"/>
                <a:ext cx="8424472" cy="3672000"/>
              </a:xfrm>
              <a:blipFill rotWithShape="1">
                <a:blip r:embed="rId2"/>
                <a:stretch>
                  <a:fillRect l="-796" t="-498" r="-217" b="-20100"/>
                </a:stretch>
              </a:blipFill>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79FE8A5C-FB00-4FAD-870F-93A4AD339347}" type="slidenum">
              <a:rPr lang="de-DE" smtClean="0"/>
              <a:pPr>
                <a:defRPr/>
              </a:pPr>
              <a:t>24</a:t>
            </a:fld>
            <a:endParaRPr lang="de-DE" dirty="0"/>
          </a:p>
        </p:txBody>
      </p:sp>
    </p:spTree>
    <p:extLst>
      <p:ext uri="{BB962C8B-B14F-4D97-AF65-F5344CB8AC3E}">
        <p14:creationId xmlns:p14="http://schemas.microsoft.com/office/powerpoint/2010/main" val="3667630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Interpreting</a:t>
            </a:r>
            <a:r>
              <a:rPr lang="de-DE" dirty="0" smtClean="0"/>
              <a:t>…</a:t>
            </a:r>
            <a:endParaRPr lang="de-DE" dirty="0"/>
          </a:p>
        </p:txBody>
      </p:sp>
      <mc:AlternateContent xmlns:mc="http://schemas.openxmlformats.org/markup-compatibility/2006" xmlns:a14="http://schemas.microsoft.com/office/drawing/2010/main">
        <mc:Choice Requires="a14">
          <p:sp>
            <p:nvSpPr>
              <p:cNvPr id="8" name="Inhaltsplatzhalter 7"/>
              <p:cNvSpPr>
                <a:spLocks noGrp="1"/>
              </p:cNvSpPr>
              <p:nvPr>
                <p:ph idx="1"/>
              </p:nvPr>
            </p:nvSpPr>
            <p:spPr>
              <a:xfrm>
                <a:off x="396000" y="2340000"/>
                <a:ext cx="8424472" cy="3672000"/>
              </a:xfrm>
            </p:spPr>
            <p:txBody>
              <a:bodyPr/>
              <a:lstStyle/>
              <a:p>
                <a:pPr marL="0" indent="0" eaLnBrk="1" hangingPunct="1"/>
                <a:r>
                  <a:rPr lang="de-DE" altLang="de-DE" dirty="0" smtClean="0"/>
                  <a:t>We </a:t>
                </a:r>
                <a:r>
                  <a:rPr lang="de-DE" altLang="de-DE" dirty="0" err="1" smtClean="0"/>
                  <a:t>should</a:t>
                </a:r>
                <a:r>
                  <a:rPr lang="de-DE" altLang="de-DE" dirty="0" smtClean="0"/>
                  <a:t> </a:t>
                </a:r>
                <a:r>
                  <a:rPr lang="de-DE" altLang="de-DE" dirty="0" err="1" smtClean="0"/>
                  <a:t>have</a:t>
                </a:r>
                <a:r>
                  <a:rPr lang="de-DE" altLang="de-DE" dirty="0" smtClean="0"/>
                  <a:t> a </a:t>
                </a:r>
                <a:r>
                  <a:rPr lang="de-DE" altLang="de-DE" dirty="0" err="1" smtClean="0"/>
                  <a:t>closer</a:t>
                </a:r>
                <a:r>
                  <a:rPr lang="de-DE" altLang="de-DE" dirty="0" smtClean="0"/>
                  <a:t> </a:t>
                </a:r>
                <a:r>
                  <a:rPr lang="de-DE" altLang="de-DE" dirty="0" err="1" smtClean="0"/>
                  <a:t>look</a:t>
                </a:r>
                <a:r>
                  <a:rPr lang="de-DE" altLang="de-DE" dirty="0" smtClean="0"/>
                  <a:t> at </a:t>
                </a:r>
                <a:r>
                  <a:rPr lang="de-DE" altLang="de-DE" dirty="0" err="1" smtClean="0"/>
                  <a:t>the</a:t>
                </a:r>
                <a:r>
                  <a:rPr lang="de-DE" altLang="de-DE" dirty="0" smtClean="0"/>
                  <a:t> </a:t>
                </a:r>
                <a:r>
                  <a:rPr lang="de-DE" altLang="de-DE" dirty="0" err="1" smtClean="0"/>
                  <a:t>equation</a:t>
                </a:r>
                <a:r>
                  <a:rPr lang="de-DE" altLang="de-DE" dirty="0" smtClean="0"/>
                  <a:t> </a:t>
                </a:r>
                <a:r>
                  <a:rPr lang="de-DE" altLang="de-DE" dirty="0" err="1" smtClean="0"/>
                  <a:t>we</a:t>
                </a:r>
                <a:r>
                  <a:rPr lang="de-DE" altLang="de-DE" dirty="0" smtClean="0"/>
                  <a:t> </a:t>
                </a:r>
                <a:r>
                  <a:rPr lang="de-DE" altLang="de-DE" dirty="0" err="1" smtClean="0"/>
                  <a:t>used</a:t>
                </a:r>
                <a:r>
                  <a:rPr lang="de-DE" altLang="de-DE" dirty="0" smtClean="0"/>
                  <a:t>. </a:t>
                </a:r>
                <a:endParaRPr lang="de-DE" altLang="de-DE" b="0" i="1" dirty="0" smtClean="0">
                  <a:latin typeface="Cambria Math"/>
                </a:endParaRPr>
              </a:p>
              <a:p>
                <a:pPr marL="0" indent="0" eaLnBrk="1" hangingPunct="1"/>
                <a:endParaRPr lang="de-DE" altLang="de-DE" b="0" i="1" dirty="0" smtClean="0">
                  <a:latin typeface="Cambria Math"/>
                </a:endParaRPr>
              </a:p>
              <a:p>
                <a:pPr marL="0" indent="0" eaLnBrk="1" hangingPunct="1"/>
                <a14:m>
                  <m:oMathPara xmlns:m="http://schemas.openxmlformats.org/officeDocument/2006/math">
                    <m:oMathParaPr>
                      <m:jc m:val="centerGroup"/>
                    </m:oMathParaPr>
                    <m:oMath xmlns:m="http://schemas.openxmlformats.org/officeDocument/2006/math">
                      <m:r>
                        <a:rPr lang="de-DE" altLang="de-DE" b="0" i="1" smtClean="0">
                          <a:latin typeface="Cambria Math"/>
                        </a:rPr>
                        <m:t>𝑓</m:t>
                      </m:r>
                      <m:d>
                        <m:dPr>
                          <m:ctrlPr>
                            <a:rPr lang="de-DE" altLang="de-DE" b="0" i="1" smtClean="0">
                              <a:latin typeface="Cambria Math"/>
                            </a:rPr>
                          </m:ctrlPr>
                        </m:dPr>
                        <m:e>
                          <m:r>
                            <a:rPr lang="de-DE" altLang="de-DE" b="0" i="1" smtClean="0">
                              <a:latin typeface="Cambria Math"/>
                            </a:rPr>
                            <m:t>h</m:t>
                          </m:r>
                        </m:e>
                      </m:d>
                      <m:r>
                        <a:rPr lang="de-DE" altLang="de-DE" b="0" i="1" smtClean="0">
                          <a:latin typeface="Cambria Math"/>
                        </a:rPr>
                        <m:t>=</m:t>
                      </m:r>
                      <m:r>
                        <a:rPr lang="de-DE" altLang="de-DE" b="0" i="1" smtClean="0">
                          <a:latin typeface="Cambria Math"/>
                        </a:rPr>
                        <m:t>𝑎</m:t>
                      </m:r>
                      <m:rad>
                        <m:radPr>
                          <m:degHide m:val="on"/>
                          <m:ctrlPr>
                            <a:rPr lang="de-DE" altLang="de-DE" b="0" i="1" smtClean="0">
                              <a:latin typeface="Cambria Math"/>
                            </a:rPr>
                          </m:ctrlPr>
                        </m:radPr>
                        <m:deg/>
                        <m:e>
                          <m:r>
                            <a:rPr lang="de-DE" altLang="de-DE" b="0" i="1" smtClean="0">
                              <a:latin typeface="Cambria Math"/>
                            </a:rPr>
                            <m:t>h</m:t>
                          </m:r>
                        </m:e>
                      </m:rad>
                      <m:r>
                        <a:rPr lang="de-DE" altLang="de-DE" b="0" i="1" smtClean="0">
                          <a:latin typeface="Cambria Math"/>
                        </a:rPr>
                        <m:t>= </m:t>
                      </m:r>
                      <m:rad>
                        <m:radPr>
                          <m:degHide m:val="on"/>
                          <m:ctrlPr>
                            <a:rPr lang="de-DE" altLang="de-DE" b="0" i="1" smtClean="0">
                              <a:latin typeface="Cambria Math"/>
                            </a:rPr>
                          </m:ctrlPr>
                        </m:radPr>
                        <m:deg/>
                        <m:e>
                          <m:sSup>
                            <m:sSupPr>
                              <m:ctrlPr>
                                <a:rPr lang="de-DE" altLang="de-DE" b="0" i="1" smtClean="0">
                                  <a:latin typeface="Cambria Math"/>
                                </a:rPr>
                              </m:ctrlPr>
                            </m:sSupPr>
                            <m:e>
                              <m:r>
                                <a:rPr lang="de-DE" altLang="de-DE" b="0" i="1" smtClean="0">
                                  <a:latin typeface="Cambria Math"/>
                                </a:rPr>
                                <m:t>𝑎</m:t>
                              </m:r>
                            </m:e>
                            <m:sup>
                              <m:r>
                                <a:rPr lang="de-DE" altLang="de-DE" b="0" i="1" smtClean="0">
                                  <a:latin typeface="Cambria Math"/>
                                </a:rPr>
                                <m:t>2</m:t>
                              </m:r>
                            </m:sup>
                          </m:sSup>
                          <m:r>
                            <a:rPr lang="de-DE" altLang="de-DE" b="0" i="1" smtClean="0">
                              <a:latin typeface="Cambria Math"/>
                            </a:rPr>
                            <m:t>h</m:t>
                          </m:r>
                        </m:e>
                      </m:rad>
                      <m:r>
                        <a:rPr lang="de-DE" altLang="de-DE" b="0" i="1" smtClean="0">
                          <a:latin typeface="Cambria Math"/>
                        </a:rPr>
                        <m:t> </m:t>
                      </m:r>
                      <m:r>
                        <a:rPr lang="de-DE" altLang="de-DE" b="0" i="1" smtClean="0">
                          <a:latin typeface="Cambria Math"/>
                          <a:ea typeface="Cambria Math"/>
                        </a:rPr>
                        <m:t>≈ </m:t>
                      </m:r>
                      <m:rad>
                        <m:radPr>
                          <m:degHide m:val="on"/>
                          <m:ctrlPr>
                            <a:rPr lang="de-DE" altLang="de-DE" b="0" i="1" smtClean="0">
                              <a:latin typeface="Cambria Math"/>
                              <a:ea typeface="Cambria Math"/>
                            </a:rPr>
                          </m:ctrlPr>
                        </m:radPr>
                        <m:deg/>
                        <m:e>
                          <m:r>
                            <a:rPr lang="de-DE" altLang="de-DE" b="0" i="1" smtClean="0">
                              <a:latin typeface="Cambria Math"/>
                              <a:ea typeface="Cambria Math"/>
                            </a:rPr>
                            <m:t>9.73</m:t>
                          </m:r>
                          <m:r>
                            <a:rPr lang="de-DE" altLang="de-DE" b="0" i="1" smtClean="0">
                              <a:latin typeface="Cambria Math"/>
                              <a:ea typeface="Cambria Math"/>
                            </a:rPr>
                            <m:t>h</m:t>
                          </m:r>
                        </m:e>
                      </m:rad>
                    </m:oMath>
                  </m:oMathPara>
                </a14:m>
                <a:endParaRPr lang="en-GB" altLang="de-DE" dirty="0"/>
              </a:p>
              <a:p>
                <a:pPr marL="0" indent="0" eaLnBrk="1" hangingPunct="1"/>
                <a:endParaRPr lang="de-DE" dirty="0" smtClean="0"/>
              </a:p>
              <a:p>
                <a:pPr marL="0" indent="0" eaLnBrk="1" hangingPunct="1"/>
                <a:r>
                  <a:rPr lang="de-DE" dirty="0" smtClean="0"/>
                  <a:t>As </a:t>
                </a:r>
                <a:r>
                  <a:rPr lang="de-DE" dirty="0" err="1" smtClean="0"/>
                  <a:t>the</a:t>
                </a:r>
                <a:r>
                  <a:rPr lang="de-DE" dirty="0" smtClean="0"/>
                  <a:t> </a:t>
                </a:r>
                <a:r>
                  <a:rPr lang="de-DE" dirty="0" err="1" smtClean="0"/>
                  <a:t>dimension</a:t>
                </a:r>
                <a:r>
                  <a:rPr lang="de-DE" dirty="0" smtClean="0"/>
                  <a:t> </a:t>
                </a:r>
                <a:r>
                  <a:rPr lang="de-DE" dirty="0" err="1" smtClean="0"/>
                  <a:t>of</a:t>
                </a:r>
                <a:r>
                  <a:rPr lang="de-DE" dirty="0" smtClean="0"/>
                  <a:t> </a:t>
                </a:r>
                <a14:m>
                  <m:oMath xmlns:m="http://schemas.openxmlformats.org/officeDocument/2006/math">
                    <m:sSup>
                      <m:sSupPr>
                        <m:ctrlPr>
                          <a:rPr lang="de-DE" i="1" smtClean="0">
                            <a:latin typeface="Cambria Math"/>
                          </a:rPr>
                        </m:ctrlPr>
                      </m:sSupPr>
                      <m:e>
                        <m:r>
                          <a:rPr lang="de-DE" b="0" i="1" smtClean="0">
                            <a:latin typeface="Cambria Math"/>
                          </a:rPr>
                          <m:t>𝑎</m:t>
                        </m:r>
                      </m:e>
                      <m:sup>
                        <m:r>
                          <a:rPr lang="de-DE" b="0" i="1" smtClean="0">
                            <a:latin typeface="Cambria Math"/>
                          </a:rPr>
                          <m:t>2</m:t>
                        </m:r>
                      </m:sup>
                    </m:sSup>
                  </m:oMath>
                </a14:m>
                <a:r>
                  <a:rPr lang="de-DE" dirty="0" smtClean="0"/>
                  <a:t> must </a:t>
                </a:r>
                <a:r>
                  <a:rPr lang="de-DE" dirty="0" err="1" smtClean="0"/>
                  <a:t>be</a:t>
                </a:r>
                <a:r>
                  <a:rPr lang="de-DE" dirty="0" smtClean="0"/>
                  <a:t> </a:t>
                </a:r>
                <a:r>
                  <a:rPr lang="de-DE" dirty="0" err="1" smtClean="0"/>
                  <a:t>meters</a:t>
                </a:r>
                <a:r>
                  <a:rPr lang="de-DE" dirty="0" smtClean="0"/>
                  <a:t> per </a:t>
                </a:r>
                <a:r>
                  <a:rPr lang="de-DE" dirty="0" err="1" smtClean="0"/>
                  <a:t>square</a:t>
                </a:r>
                <a:r>
                  <a:rPr lang="de-DE" dirty="0" smtClean="0"/>
                  <a:t> </a:t>
                </a:r>
                <a:r>
                  <a:rPr lang="de-DE" dirty="0" err="1" smtClean="0"/>
                  <a:t>second</a:t>
                </a:r>
                <a:r>
                  <a:rPr lang="de-DE" dirty="0" smtClean="0"/>
                  <a:t> </a:t>
                </a:r>
                <a:r>
                  <a:rPr lang="de-DE" dirty="0" err="1" smtClean="0"/>
                  <a:t>for</a:t>
                </a:r>
                <a:r>
                  <a:rPr lang="de-DE" dirty="0" smtClean="0"/>
                  <a:t> </a:t>
                </a:r>
                <a:r>
                  <a:rPr lang="de-DE" dirty="0" err="1" smtClean="0"/>
                  <a:t>physical</a:t>
                </a:r>
                <a:r>
                  <a:rPr lang="de-DE" dirty="0" smtClean="0"/>
                  <a:t> </a:t>
                </a:r>
                <a:r>
                  <a:rPr lang="de-DE" dirty="0" err="1" smtClean="0"/>
                  <a:t>reasons</a:t>
                </a:r>
                <a:r>
                  <a:rPr lang="de-DE" dirty="0" smtClean="0"/>
                  <a:t>, </a:t>
                </a:r>
                <a:r>
                  <a:rPr lang="de-DE" dirty="0" err="1" smtClean="0"/>
                  <a:t>we</a:t>
                </a:r>
                <a:r>
                  <a:rPr lang="de-DE" dirty="0" smtClean="0"/>
                  <a:t> </a:t>
                </a:r>
                <a:r>
                  <a:rPr lang="de-DE" dirty="0" err="1" smtClean="0"/>
                  <a:t>might</a:t>
                </a:r>
                <a:r>
                  <a:rPr lang="de-DE" dirty="0" smtClean="0"/>
                  <a:t> </a:t>
                </a:r>
                <a:r>
                  <a:rPr lang="de-DE" dirty="0" err="1" smtClean="0"/>
                  <a:t>even</a:t>
                </a:r>
                <a:r>
                  <a:rPr lang="de-DE" dirty="0" smtClean="0"/>
                  <a:t> </a:t>
                </a:r>
                <a:r>
                  <a:rPr lang="de-DE" dirty="0" err="1" smtClean="0"/>
                  <a:t>assume</a:t>
                </a:r>
                <a:r>
                  <a:rPr lang="de-DE" dirty="0" smtClean="0"/>
                  <a:t> </a:t>
                </a:r>
                <a14:m>
                  <m:oMath xmlns:m="http://schemas.openxmlformats.org/officeDocument/2006/math">
                    <m:sSup>
                      <m:sSupPr>
                        <m:ctrlPr>
                          <a:rPr lang="de-DE" i="1" smtClean="0">
                            <a:latin typeface="Cambria Math"/>
                          </a:rPr>
                        </m:ctrlPr>
                      </m:sSupPr>
                      <m:e>
                        <m:r>
                          <a:rPr lang="de-DE" b="0" i="1" smtClean="0">
                            <a:latin typeface="Cambria Math"/>
                          </a:rPr>
                          <m:t>𝑎</m:t>
                        </m:r>
                      </m:e>
                      <m:sup>
                        <m:r>
                          <a:rPr lang="de-DE" b="0" i="1" smtClean="0">
                            <a:latin typeface="Cambria Math"/>
                          </a:rPr>
                          <m:t>2</m:t>
                        </m:r>
                      </m:sup>
                    </m:sSup>
                    <m:r>
                      <a:rPr lang="de-DE" i="1" smtClean="0">
                        <a:latin typeface="Cambria Math"/>
                        <a:ea typeface="Cambria Math"/>
                      </a:rPr>
                      <m:t>≈</m:t>
                    </m:r>
                    <m:r>
                      <a:rPr lang="de-DE" b="0" i="1" smtClean="0">
                        <a:latin typeface="Cambria Math"/>
                        <a:ea typeface="Cambria Math"/>
                      </a:rPr>
                      <m:t>𝑔</m:t>
                    </m:r>
                  </m:oMath>
                </a14:m>
                <a:r>
                  <a:rPr lang="de-DE" dirty="0" smtClean="0"/>
                  <a:t> (</a:t>
                </a:r>
                <a:r>
                  <a:rPr lang="de-DE" dirty="0" err="1" smtClean="0"/>
                  <a:t>gravitation</a:t>
                </a:r>
                <a:r>
                  <a:rPr lang="de-DE" dirty="0" smtClean="0"/>
                  <a:t> </a:t>
                </a:r>
                <a:r>
                  <a:rPr lang="de-DE" dirty="0" err="1" smtClean="0"/>
                  <a:t>constant</a:t>
                </a:r>
                <a:r>
                  <a:rPr lang="de-DE" dirty="0" smtClean="0"/>
                  <a:t>).</a:t>
                </a:r>
              </a:p>
              <a:p>
                <a:pPr marL="0" indent="0" eaLnBrk="1" hangingPunct="1"/>
                <a:r>
                  <a:rPr lang="de-DE" dirty="0" smtClean="0"/>
                  <a:t>The </a:t>
                </a:r>
                <a:r>
                  <a:rPr lang="de-DE" dirty="0" err="1" smtClean="0"/>
                  <a:t>reason</a:t>
                </a:r>
                <a:r>
                  <a:rPr lang="de-DE" dirty="0" smtClean="0"/>
                  <a:t> </a:t>
                </a:r>
                <a:r>
                  <a:rPr lang="de-DE" dirty="0" err="1" smtClean="0"/>
                  <a:t>for</a:t>
                </a:r>
                <a:r>
                  <a:rPr lang="de-DE" dirty="0" smtClean="0"/>
                  <a:t> </a:t>
                </a:r>
                <a:r>
                  <a:rPr lang="de-DE" dirty="0" err="1" smtClean="0"/>
                  <a:t>the</a:t>
                </a:r>
                <a:r>
                  <a:rPr lang="de-DE" dirty="0" smtClean="0"/>
                  <a:t> </a:t>
                </a:r>
                <a:r>
                  <a:rPr lang="de-DE" dirty="0" err="1" smtClean="0"/>
                  <a:t>appearance</a:t>
                </a:r>
                <a:r>
                  <a:rPr lang="de-DE" dirty="0" smtClean="0"/>
                  <a:t> </a:t>
                </a:r>
                <a:r>
                  <a:rPr lang="de-DE" dirty="0" err="1" smtClean="0"/>
                  <a:t>of</a:t>
                </a:r>
                <a:r>
                  <a:rPr lang="de-DE" dirty="0" smtClean="0"/>
                  <a:t> </a:t>
                </a:r>
                <a:r>
                  <a:rPr lang="de-DE" dirty="0" err="1" smtClean="0"/>
                  <a:t>the</a:t>
                </a:r>
                <a:r>
                  <a:rPr lang="de-DE" dirty="0" smtClean="0"/>
                  <a:t> </a:t>
                </a:r>
                <a:r>
                  <a:rPr lang="de-DE" dirty="0" err="1" smtClean="0"/>
                  <a:t>gravitation</a:t>
                </a:r>
                <a:r>
                  <a:rPr lang="de-DE" dirty="0" smtClean="0"/>
                  <a:t> </a:t>
                </a:r>
                <a:r>
                  <a:rPr lang="de-DE" dirty="0" err="1" smtClean="0"/>
                  <a:t>constant</a:t>
                </a:r>
                <a:r>
                  <a:rPr lang="de-DE" dirty="0" smtClean="0"/>
                  <a:t> </a:t>
                </a:r>
                <a:r>
                  <a:rPr lang="de-DE" dirty="0" err="1" smtClean="0"/>
                  <a:t>is</a:t>
                </a:r>
                <a:r>
                  <a:rPr lang="de-DE" dirty="0" smtClean="0"/>
                  <a:t> </a:t>
                </a:r>
                <a:r>
                  <a:rPr lang="de-DE" dirty="0" err="1" smtClean="0"/>
                  <a:t>the</a:t>
                </a:r>
                <a:r>
                  <a:rPr lang="de-DE" dirty="0" smtClean="0"/>
                  <a:t> </a:t>
                </a:r>
                <a:r>
                  <a:rPr lang="de-DE" dirty="0" err="1" smtClean="0"/>
                  <a:t>weight</a:t>
                </a:r>
                <a:r>
                  <a:rPr lang="de-DE" dirty="0" smtClean="0"/>
                  <a:t> </a:t>
                </a:r>
                <a:r>
                  <a:rPr lang="de-DE" dirty="0" err="1" smtClean="0"/>
                  <a:t>force</a:t>
                </a:r>
                <a:r>
                  <a:rPr lang="de-DE" dirty="0" smtClean="0"/>
                  <a:t> </a:t>
                </a:r>
                <a:r>
                  <a:rPr lang="de-DE" dirty="0" err="1" smtClean="0"/>
                  <a:t>produced</a:t>
                </a:r>
                <a:r>
                  <a:rPr lang="de-DE" dirty="0" smtClean="0"/>
                  <a:t> </a:t>
                </a:r>
                <a:r>
                  <a:rPr lang="de-DE" dirty="0" err="1" smtClean="0"/>
                  <a:t>by</a:t>
                </a:r>
                <a:r>
                  <a:rPr lang="de-DE" dirty="0" smtClean="0"/>
                  <a:t> </a:t>
                </a:r>
                <a:r>
                  <a:rPr lang="de-DE" dirty="0" err="1" smtClean="0"/>
                  <a:t>the</a:t>
                </a:r>
                <a:r>
                  <a:rPr lang="de-DE" dirty="0" smtClean="0"/>
                  <a:t>  Tsunami </a:t>
                </a:r>
                <a:r>
                  <a:rPr lang="de-DE" dirty="0" err="1" smtClean="0"/>
                  <a:t>wave</a:t>
                </a:r>
                <a:r>
                  <a:rPr lang="de-DE" dirty="0" smtClean="0"/>
                  <a:t>. </a:t>
                </a:r>
                <a:r>
                  <a:rPr lang="de-DE" dirty="0" err="1" smtClean="0"/>
                  <a:t>Therefore</a:t>
                </a:r>
                <a:r>
                  <a:rPr lang="de-DE" dirty="0" smtClean="0"/>
                  <a:t>, </a:t>
                </a:r>
                <a:r>
                  <a:rPr lang="de-DE" dirty="0" err="1" smtClean="0"/>
                  <a:t>we</a:t>
                </a:r>
                <a:r>
                  <a:rPr lang="de-DE" dirty="0" smtClean="0"/>
                  <a:t> </a:t>
                </a:r>
                <a:r>
                  <a:rPr lang="de-DE" dirty="0" err="1" smtClean="0"/>
                  <a:t>can</a:t>
                </a:r>
                <a:r>
                  <a:rPr lang="de-DE" dirty="0" smtClean="0"/>
                  <a:t> </a:t>
                </a:r>
                <a:r>
                  <a:rPr lang="de-DE" dirty="0" err="1" smtClean="0"/>
                  <a:t>conclude</a:t>
                </a:r>
                <a:r>
                  <a:rPr lang="de-DE" dirty="0" smtClean="0"/>
                  <a:t> </a:t>
                </a:r>
              </a:p>
              <a:p>
                <a:pPr marL="0" indent="0" eaLnBrk="1" hangingPunct="1"/>
                <a14:m>
                  <m:oMathPara xmlns:m="http://schemas.openxmlformats.org/officeDocument/2006/math">
                    <m:oMathParaPr>
                      <m:jc m:val="centerGroup"/>
                    </m:oMathParaPr>
                    <m:oMath xmlns:m="http://schemas.openxmlformats.org/officeDocument/2006/math">
                      <m:r>
                        <a:rPr lang="de-DE" b="0" i="1" smtClean="0">
                          <a:latin typeface="Cambria Math"/>
                        </a:rPr>
                        <m:t>𝑓</m:t>
                      </m:r>
                      <m:d>
                        <m:dPr>
                          <m:ctrlPr>
                            <a:rPr lang="de-DE" b="0" i="1" smtClean="0">
                              <a:latin typeface="Cambria Math"/>
                            </a:rPr>
                          </m:ctrlPr>
                        </m:dPr>
                        <m:e>
                          <m:r>
                            <a:rPr lang="de-DE" b="0" i="1" smtClean="0">
                              <a:latin typeface="Cambria Math"/>
                            </a:rPr>
                            <m:t>h</m:t>
                          </m:r>
                        </m:e>
                      </m:d>
                      <m:r>
                        <a:rPr lang="de-DE" b="0" i="1" smtClean="0">
                          <a:latin typeface="Cambria Math"/>
                        </a:rPr>
                        <m:t>= </m:t>
                      </m:r>
                      <m:rad>
                        <m:radPr>
                          <m:degHide m:val="on"/>
                          <m:ctrlPr>
                            <a:rPr lang="de-DE" b="0" i="1" smtClean="0">
                              <a:latin typeface="Cambria Math"/>
                            </a:rPr>
                          </m:ctrlPr>
                        </m:radPr>
                        <m:deg/>
                        <m:e>
                          <m:r>
                            <a:rPr lang="de-DE" b="0" i="1" smtClean="0">
                              <a:latin typeface="Cambria Math"/>
                            </a:rPr>
                            <m:t>𝑔h</m:t>
                          </m:r>
                        </m:e>
                      </m:rad>
                      <m:r>
                        <a:rPr lang="de-DE" b="0" i="1" smtClean="0">
                          <a:latin typeface="Cambria Math"/>
                        </a:rPr>
                        <m:t>.</m:t>
                      </m:r>
                    </m:oMath>
                  </m:oMathPara>
                </a14:m>
                <a:endParaRPr lang="de-DE" dirty="0" smtClean="0"/>
              </a:p>
              <a:p>
                <a:pPr marL="0" indent="0" eaLnBrk="1" hangingPunct="1"/>
                <a:endParaRPr lang="de-DE" dirty="0"/>
              </a:p>
            </p:txBody>
          </p:sp>
        </mc:Choice>
        <mc:Fallback xmlns="">
          <p:sp>
            <p:nvSpPr>
              <p:cNvPr id="8" name="Inhaltsplatzhalter 7"/>
              <p:cNvSpPr>
                <a:spLocks noGrp="1" noRot="1" noChangeAspect="1" noMove="1" noResize="1" noEditPoints="1" noAdjustHandles="1" noChangeArrowheads="1" noChangeShapeType="1" noTextEdit="1"/>
              </p:cNvSpPr>
              <p:nvPr>
                <p:ph idx="1"/>
              </p:nvPr>
            </p:nvSpPr>
            <p:spPr>
              <a:xfrm>
                <a:off x="396000" y="2340000"/>
                <a:ext cx="8424472" cy="3672000"/>
              </a:xfrm>
              <a:blipFill rotWithShape="1">
                <a:blip r:embed="rId2"/>
                <a:stretch>
                  <a:fillRect l="-796" t="-498" r="-434"/>
                </a:stretch>
              </a:blipFill>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79FE8A5C-FB00-4FAD-870F-93A4AD339347}" type="slidenum">
              <a:rPr lang="de-DE" smtClean="0"/>
              <a:pPr>
                <a:defRPr/>
              </a:pPr>
              <a:t>25</a:t>
            </a:fld>
            <a:endParaRPr lang="de-DE" dirty="0"/>
          </a:p>
        </p:txBody>
      </p:sp>
    </p:spTree>
    <p:extLst>
      <p:ext uri="{BB962C8B-B14F-4D97-AF65-F5344CB8AC3E}">
        <p14:creationId xmlns:p14="http://schemas.microsoft.com/office/powerpoint/2010/main" val="1065278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Validating</a:t>
            </a:r>
            <a:r>
              <a:rPr lang="de-DE" dirty="0" smtClean="0"/>
              <a:t>…</a:t>
            </a:r>
            <a:endParaRPr lang="de-DE" dirty="0"/>
          </a:p>
        </p:txBody>
      </p:sp>
      <mc:AlternateContent xmlns:mc="http://schemas.openxmlformats.org/markup-compatibility/2006" xmlns:a14="http://schemas.microsoft.com/office/drawing/2010/main">
        <mc:Choice Requires="a14">
          <p:sp>
            <p:nvSpPr>
              <p:cNvPr id="8" name="Inhaltsplatzhalter 7"/>
              <p:cNvSpPr>
                <a:spLocks noGrp="1"/>
              </p:cNvSpPr>
              <p:nvPr>
                <p:ph idx="1"/>
              </p:nvPr>
            </p:nvSpPr>
            <p:spPr>
              <a:xfrm>
                <a:off x="396000" y="2340000"/>
                <a:ext cx="8280456" cy="3672000"/>
              </a:xfrm>
            </p:spPr>
            <p:txBody>
              <a:bodyPr/>
              <a:lstStyle/>
              <a:p>
                <a:pPr marL="0" indent="0" eaLnBrk="1" hangingPunct="1"/>
                <a:r>
                  <a:rPr lang="en-GB" altLang="de-DE" dirty="0" smtClean="0"/>
                  <a:t>Our equation for the speed of a single Tsunami wave was </a:t>
                </a:r>
              </a:p>
              <a:p>
                <a:pPr marL="0" indent="0" eaLnBrk="1" hangingPunct="1"/>
                <a14:m>
                  <m:oMathPara xmlns:m="http://schemas.openxmlformats.org/officeDocument/2006/math">
                    <m:oMathParaPr>
                      <m:jc m:val="centerGroup"/>
                    </m:oMathParaPr>
                    <m:oMath xmlns:m="http://schemas.openxmlformats.org/officeDocument/2006/math">
                      <m:r>
                        <a:rPr lang="de-DE" altLang="de-DE" b="0" i="1" smtClean="0">
                          <a:latin typeface="Cambria Math"/>
                        </a:rPr>
                        <m:t>𝑣</m:t>
                      </m:r>
                      <m:r>
                        <a:rPr lang="de-DE" altLang="de-DE" b="0" i="1" smtClean="0">
                          <a:latin typeface="Cambria Math"/>
                        </a:rPr>
                        <m:t>=</m:t>
                      </m:r>
                      <m:r>
                        <a:rPr lang="de-DE" altLang="de-DE" b="0" i="1" smtClean="0">
                          <a:latin typeface="Cambria Math"/>
                        </a:rPr>
                        <m:t>𝑓</m:t>
                      </m:r>
                      <m:d>
                        <m:dPr>
                          <m:ctrlPr>
                            <a:rPr lang="de-DE" altLang="de-DE" b="0" i="1" smtClean="0">
                              <a:latin typeface="Cambria Math"/>
                            </a:rPr>
                          </m:ctrlPr>
                        </m:dPr>
                        <m:e>
                          <m:r>
                            <a:rPr lang="de-DE" altLang="de-DE" b="0" i="1" smtClean="0">
                              <a:latin typeface="Cambria Math"/>
                            </a:rPr>
                            <m:t>h</m:t>
                          </m:r>
                        </m:e>
                      </m:d>
                      <m:r>
                        <a:rPr lang="de-DE" altLang="de-DE" b="0" i="1" smtClean="0">
                          <a:latin typeface="Cambria Math"/>
                        </a:rPr>
                        <m:t>= </m:t>
                      </m:r>
                      <m:rad>
                        <m:radPr>
                          <m:degHide m:val="on"/>
                          <m:ctrlPr>
                            <a:rPr lang="de-DE" altLang="de-DE" b="0" i="1" smtClean="0">
                              <a:latin typeface="Cambria Math"/>
                            </a:rPr>
                          </m:ctrlPr>
                        </m:radPr>
                        <m:deg/>
                        <m:e>
                          <m:r>
                            <a:rPr lang="de-DE" altLang="de-DE" b="0" i="1" smtClean="0">
                              <a:latin typeface="Cambria Math"/>
                            </a:rPr>
                            <m:t>𝑔h</m:t>
                          </m:r>
                        </m:e>
                      </m:rad>
                    </m:oMath>
                  </m:oMathPara>
                </a14:m>
                <a:endParaRPr lang="de-DE" altLang="de-DE" b="0" dirty="0" smtClean="0"/>
              </a:p>
              <a:p>
                <a:pPr marL="0" indent="0" eaLnBrk="1" hangingPunct="1"/>
                <a:endParaRPr lang="en-GB" altLang="de-DE" dirty="0" smtClean="0"/>
              </a:p>
              <a:p>
                <a:pPr marL="0" indent="0" eaLnBrk="1" hangingPunct="1"/>
                <a:r>
                  <a:rPr lang="en-GB" altLang="de-DE" dirty="0" smtClean="0"/>
                  <a:t>By </a:t>
                </a:r>
                <a:r>
                  <a:rPr lang="en-GB" altLang="de-DE" dirty="0"/>
                  <a:t>checking recent literature we find that our equation for the so-called phase speed of a </a:t>
                </a:r>
                <a:r>
                  <a:rPr lang="en-GB" altLang="de-DE" dirty="0" smtClean="0"/>
                  <a:t>Tsunami </a:t>
                </a:r>
                <a:r>
                  <a:rPr lang="en-GB" altLang="de-DE" dirty="0"/>
                  <a:t>wave is indeed </a:t>
                </a:r>
                <a:r>
                  <a:rPr lang="en-GB" altLang="de-DE" dirty="0" smtClean="0"/>
                  <a:t>used in more advanced models and elaborations  </a:t>
                </a:r>
                <a:r>
                  <a:rPr lang="en-GB" altLang="de-DE" dirty="0"/>
                  <a:t>(c. f</a:t>
                </a:r>
                <a:r>
                  <a:rPr lang="en-GB" altLang="de-DE" dirty="0" smtClean="0"/>
                  <a:t>. Henning &amp; </a:t>
                </a:r>
                <a:r>
                  <a:rPr lang="en-GB" altLang="de-DE" dirty="0" err="1" smtClean="0"/>
                  <a:t>Freise</a:t>
                </a:r>
                <a:r>
                  <a:rPr lang="en-GB" altLang="de-DE" dirty="0" smtClean="0"/>
                  <a:t> 2011).</a:t>
                </a:r>
                <a:endParaRPr lang="en-GB" altLang="de-DE" dirty="0"/>
              </a:p>
              <a:p>
                <a:pPr marL="0" indent="0" eaLnBrk="1" hangingPunct="1"/>
                <a:r>
                  <a:rPr lang="en-GB" altLang="de-DE" dirty="0"/>
                  <a:t>However, a more sophisticated model would of course make use of </a:t>
                </a:r>
                <a:r>
                  <a:rPr lang="en-GB" altLang="de-DE" dirty="0" smtClean="0"/>
                  <a:t>partial differential equations and </a:t>
                </a:r>
                <a:r>
                  <a:rPr lang="en-GB" altLang="de-DE" dirty="0"/>
                  <a:t>therefore be a lot more accurate.</a:t>
                </a:r>
              </a:p>
              <a:p>
                <a:pPr marL="0" indent="0" eaLnBrk="1" hangingPunct="1"/>
                <a:endParaRPr lang="en-GB" altLang="de-DE" dirty="0" smtClean="0"/>
              </a:p>
              <a:p>
                <a:pPr marL="0" indent="0" eaLnBrk="1" hangingPunct="1"/>
                <a:endParaRPr lang="de-DE" dirty="0"/>
              </a:p>
            </p:txBody>
          </p:sp>
        </mc:Choice>
        <mc:Fallback xmlns="">
          <p:sp>
            <p:nvSpPr>
              <p:cNvPr id="8" name="Inhaltsplatzhalter 7"/>
              <p:cNvSpPr>
                <a:spLocks noGrp="1" noRot="1" noChangeAspect="1" noMove="1" noResize="1" noEditPoints="1" noAdjustHandles="1" noChangeArrowheads="1" noChangeShapeType="1" noTextEdit="1"/>
              </p:cNvSpPr>
              <p:nvPr>
                <p:ph idx="1"/>
              </p:nvPr>
            </p:nvSpPr>
            <p:spPr>
              <a:xfrm>
                <a:off x="396000" y="2340000"/>
                <a:ext cx="8280456" cy="3672000"/>
              </a:xfrm>
              <a:blipFill rotWithShape="1">
                <a:blip r:embed="rId2"/>
                <a:stretch>
                  <a:fillRect l="-810" t="-498" r="-957"/>
                </a:stretch>
              </a:blipFill>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79FE8A5C-FB00-4FAD-870F-93A4AD339347}" type="slidenum">
              <a:rPr lang="de-DE" smtClean="0"/>
              <a:pPr>
                <a:defRPr/>
              </a:pPr>
              <a:t>26</a:t>
            </a:fld>
            <a:endParaRPr lang="de-DE" dirty="0"/>
          </a:p>
        </p:txBody>
      </p:sp>
    </p:spTree>
    <p:extLst>
      <p:ext uri="{BB962C8B-B14F-4D97-AF65-F5344CB8AC3E}">
        <p14:creationId xmlns:p14="http://schemas.microsoft.com/office/powerpoint/2010/main" val="3605051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9552" y="1412776"/>
            <a:ext cx="7215187" cy="785812"/>
          </a:xfrm>
        </p:spPr>
        <p:txBody>
          <a:bodyPr>
            <a:normAutofit fontScale="90000"/>
          </a:bodyPr>
          <a:lstStyle/>
          <a:p>
            <a:pPr>
              <a:lnSpc>
                <a:spcPct val="90000"/>
              </a:lnSpc>
            </a:pPr>
            <a:r>
              <a:rPr lang="en-US" altLang="de-DE" sz="3200" dirty="0"/>
              <a:t>Currently: focus on modelling competencies </a:t>
            </a:r>
          </a:p>
        </p:txBody>
      </p:sp>
      <p:sp>
        <p:nvSpPr>
          <p:cNvPr id="20483" name="Rectangle 3"/>
          <p:cNvSpPr>
            <a:spLocks noGrp="1" noChangeArrowheads="1"/>
          </p:cNvSpPr>
          <p:nvPr>
            <p:ph type="body" idx="1"/>
          </p:nvPr>
        </p:nvSpPr>
        <p:spPr>
          <a:xfrm>
            <a:off x="467544" y="2060848"/>
            <a:ext cx="8444681" cy="4004990"/>
          </a:xfrm>
        </p:spPr>
        <p:txBody>
          <a:bodyPr/>
          <a:lstStyle/>
          <a:p>
            <a:pPr>
              <a:lnSpc>
                <a:spcPct val="90000"/>
              </a:lnSpc>
              <a:buFont typeface="Wingdings" pitchFamily="2" charset="2"/>
              <a:buNone/>
            </a:pPr>
            <a:r>
              <a:rPr lang="en-US" altLang="de-DE" b="1" dirty="0" smtClean="0"/>
              <a:t>Globally:</a:t>
            </a:r>
            <a:r>
              <a:rPr lang="en-US" altLang="de-DE" dirty="0" smtClean="0"/>
              <a:t> modelling competencies include ability and willingness to work out real world problems, which contain mathematical aspects through mathematical modelling.</a:t>
            </a:r>
          </a:p>
          <a:p>
            <a:pPr>
              <a:lnSpc>
                <a:spcPct val="90000"/>
              </a:lnSpc>
              <a:buFont typeface="Wingdings" pitchFamily="2" charset="2"/>
              <a:buNone/>
            </a:pPr>
            <a:r>
              <a:rPr lang="en-US" altLang="de-DE" b="1" dirty="0" smtClean="0"/>
              <a:t>In detail </a:t>
            </a:r>
            <a:r>
              <a:rPr lang="en-US" altLang="de-DE" dirty="0" smtClean="0"/>
              <a:t>that comprises variety of competencies such as</a:t>
            </a:r>
            <a:r>
              <a:rPr lang="en-US" altLang="de-DE" b="1" dirty="0" smtClean="0"/>
              <a:t>:</a:t>
            </a:r>
          </a:p>
          <a:p>
            <a:pPr>
              <a:lnSpc>
                <a:spcPct val="90000"/>
              </a:lnSpc>
            </a:pPr>
            <a:r>
              <a:rPr lang="en-US" altLang="de-DE" dirty="0" smtClean="0"/>
              <a:t>Competence to solve real world problem through mathematical description (model) </a:t>
            </a:r>
            <a:r>
              <a:rPr lang="en-US" altLang="de-DE" b="1" dirty="0" smtClean="0"/>
              <a:t>developed by one’s own</a:t>
            </a:r>
            <a:r>
              <a:rPr lang="en-US" altLang="de-DE" dirty="0" smtClean="0"/>
              <a:t>;</a:t>
            </a:r>
          </a:p>
          <a:p>
            <a:pPr>
              <a:lnSpc>
                <a:spcPct val="90000"/>
              </a:lnSpc>
            </a:pPr>
            <a:r>
              <a:rPr lang="en-US" altLang="de-DE" dirty="0" smtClean="0"/>
              <a:t>Competence to reflect about the modelling process by activating </a:t>
            </a:r>
            <a:r>
              <a:rPr lang="en-US" altLang="de-DE" b="1" dirty="0" smtClean="0"/>
              <a:t>meta-knowledge</a:t>
            </a:r>
            <a:r>
              <a:rPr lang="en-US" altLang="de-DE" dirty="0" smtClean="0"/>
              <a:t>;</a:t>
            </a:r>
          </a:p>
          <a:p>
            <a:pPr>
              <a:lnSpc>
                <a:spcPct val="90000"/>
              </a:lnSpc>
            </a:pPr>
            <a:r>
              <a:rPr lang="en-US" altLang="de-DE" b="1" dirty="0" smtClean="0"/>
              <a:t>Insight</a:t>
            </a:r>
            <a:r>
              <a:rPr lang="en-US" altLang="de-DE" dirty="0" smtClean="0"/>
              <a:t> into the </a:t>
            </a:r>
            <a:r>
              <a:rPr lang="en-US" altLang="de-DE" b="1" dirty="0" smtClean="0"/>
              <a:t>connections</a:t>
            </a:r>
            <a:r>
              <a:rPr lang="en-US" altLang="de-DE" dirty="0" smtClean="0"/>
              <a:t> between mathematics and reality, esp. its subjectivity;</a:t>
            </a:r>
          </a:p>
          <a:p>
            <a:pPr>
              <a:lnSpc>
                <a:spcPct val="90000"/>
              </a:lnSpc>
            </a:pPr>
            <a:r>
              <a:rPr lang="en-US" altLang="de-DE" b="1" dirty="0" smtClean="0"/>
              <a:t>Social competencies </a:t>
            </a:r>
            <a:r>
              <a:rPr lang="en-US" altLang="de-DE" dirty="0" smtClean="0"/>
              <a:t>such as working in groups, communicating </a:t>
            </a:r>
          </a:p>
          <a:p>
            <a:pPr>
              <a:lnSpc>
                <a:spcPct val="90000"/>
              </a:lnSpc>
            </a:pPr>
            <a:r>
              <a:rPr lang="en-US" altLang="de-DE" b="1" dirty="0" smtClean="0"/>
              <a:t>Origin</a:t>
            </a:r>
            <a:r>
              <a:rPr lang="en-US" altLang="de-DE" dirty="0" smtClean="0"/>
              <a:t>: KOM-project by </a:t>
            </a:r>
            <a:r>
              <a:rPr lang="en-US" altLang="de-DE" dirty="0" err="1" smtClean="0"/>
              <a:t>Mogens</a:t>
            </a:r>
            <a:r>
              <a:rPr lang="en-US" altLang="de-DE" dirty="0" smtClean="0"/>
              <a:t> </a:t>
            </a:r>
            <a:r>
              <a:rPr lang="en-US" altLang="de-DE" dirty="0" err="1" smtClean="0"/>
              <a:t>Niss</a:t>
            </a:r>
            <a:r>
              <a:rPr lang="en-US" altLang="de-DE" dirty="0" smtClean="0"/>
              <a:t> (and Tomas Jensen).</a:t>
            </a:r>
          </a:p>
        </p:txBody>
      </p:sp>
    </p:spTree>
    <p:extLst>
      <p:ext uri="{BB962C8B-B14F-4D97-AF65-F5344CB8AC3E}">
        <p14:creationId xmlns:p14="http://schemas.microsoft.com/office/powerpoint/2010/main" val="337092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a:xfrm>
            <a:off x="344555" y="1340840"/>
            <a:ext cx="8352000" cy="648000"/>
          </a:xfrm>
        </p:spPr>
        <p:txBody>
          <a:bodyPr>
            <a:normAutofit/>
          </a:bodyPr>
          <a:lstStyle/>
          <a:p>
            <a:r>
              <a:rPr lang="de-DE" dirty="0" err="1" smtClean="0"/>
              <a:t>Modelling</a:t>
            </a:r>
            <a:r>
              <a:rPr lang="de-DE" dirty="0" smtClean="0"/>
              <a:t> </a:t>
            </a:r>
            <a:r>
              <a:rPr lang="de-DE" dirty="0" err="1" smtClean="0"/>
              <a:t>competencies</a:t>
            </a:r>
            <a:r>
              <a:rPr lang="de-DE" dirty="0" smtClean="0"/>
              <a:t> in </a:t>
            </a:r>
            <a:r>
              <a:rPr lang="de-DE" dirty="0" err="1" smtClean="0"/>
              <a:t>the</a:t>
            </a:r>
            <a:r>
              <a:rPr lang="de-DE" dirty="0" smtClean="0"/>
              <a:t> KOM-project</a:t>
            </a:r>
            <a:endParaRPr lang="de-DE" dirty="0"/>
          </a:p>
        </p:txBody>
      </p:sp>
      <p:sp>
        <p:nvSpPr>
          <p:cNvPr id="5" name="Textplatzhalter 4"/>
          <p:cNvSpPr>
            <a:spLocks noGrp="1"/>
          </p:cNvSpPr>
          <p:nvPr>
            <p:ph type="body" idx="1"/>
          </p:nvPr>
        </p:nvSpPr>
        <p:spPr>
          <a:xfrm>
            <a:off x="445765" y="1916832"/>
            <a:ext cx="4040188" cy="684000"/>
          </a:xfrm>
        </p:spPr>
        <p:txBody>
          <a:bodyPr/>
          <a:lstStyle/>
          <a:p>
            <a:r>
              <a:rPr lang="de-DE" dirty="0" err="1" smtClean="0"/>
              <a:t>Proposal</a:t>
            </a:r>
            <a:r>
              <a:rPr lang="de-DE" dirty="0" smtClean="0"/>
              <a:t> </a:t>
            </a:r>
            <a:r>
              <a:rPr lang="de-DE" dirty="0" err="1" smtClean="0"/>
              <a:t>by</a:t>
            </a:r>
            <a:r>
              <a:rPr lang="de-DE" dirty="0" smtClean="0"/>
              <a:t> </a:t>
            </a:r>
            <a:r>
              <a:rPr lang="de-DE" dirty="0" err="1" smtClean="0"/>
              <a:t>Niss</a:t>
            </a:r>
            <a:r>
              <a:rPr lang="de-DE" dirty="0" smtClean="0"/>
              <a:t> (1999) </a:t>
            </a:r>
            <a:r>
              <a:rPr lang="de-DE" dirty="0" err="1" smtClean="0"/>
              <a:t>for</a:t>
            </a:r>
            <a:r>
              <a:rPr lang="de-DE" dirty="0" smtClean="0"/>
              <a:t> 8 </a:t>
            </a:r>
            <a:r>
              <a:rPr lang="de-DE" dirty="0" err="1" smtClean="0"/>
              <a:t>mathematical</a:t>
            </a:r>
            <a:r>
              <a:rPr lang="de-DE" dirty="0" smtClean="0"/>
              <a:t> </a:t>
            </a:r>
            <a:r>
              <a:rPr lang="de-DE" dirty="0" err="1" smtClean="0"/>
              <a:t>competencies</a:t>
            </a:r>
            <a:r>
              <a:rPr lang="de-DE" dirty="0" smtClean="0"/>
              <a:t> </a:t>
            </a:r>
            <a:endParaRPr lang="de-DE" dirty="0"/>
          </a:p>
        </p:txBody>
      </p:sp>
      <p:sp>
        <p:nvSpPr>
          <p:cNvPr id="6" name="Inhaltsplatzhalter 5"/>
          <p:cNvSpPr>
            <a:spLocks noGrp="1"/>
          </p:cNvSpPr>
          <p:nvPr>
            <p:ph sz="half" idx="2"/>
          </p:nvPr>
        </p:nvSpPr>
        <p:spPr>
          <a:xfrm>
            <a:off x="395536" y="2708919"/>
            <a:ext cx="4040652" cy="3554961"/>
          </a:xfrm>
        </p:spPr>
        <p:txBody>
          <a:bodyPr/>
          <a:lstStyle/>
          <a:p>
            <a:r>
              <a:rPr lang="de-DE" sz="2000" dirty="0" err="1" smtClean="0"/>
              <a:t>Modelling</a:t>
            </a:r>
            <a:r>
              <a:rPr lang="de-DE" sz="2000" dirty="0" smtClean="0"/>
              <a:t> </a:t>
            </a:r>
            <a:r>
              <a:rPr lang="de-DE" sz="2000" dirty="0" err="1" smtClean="0"/>
              <a:t>competence</a:t>
            </a:r>
            <a:r>
              <a:rPr lang="de-DE" sz="2000" dirty="0" smtClean="0"/>
              <a:t> </a:t>
            </a:r>
            <a:r>
              <a:rPr lang="de-DE" sz="2000" dirty="0" err="1" smtClean="0"/>
              <a:t>as</a:t>
            </a:r>
            <a:r>
              <a:rPr lang="de-DE" sz="2000" dirty="0" smtClean="0"/>
              <a:t> </a:t>
            </a:r>
            <a:r>
              <a:rPr lang="de-DE" sz="2000" dirty="0" err="1" smtClean="0"/>
              <a:t>one</a:t>
            </a:r>
            <a:r>
              <a:rPr lang="de-DE" sz="2000" dirty="0" smtClean="0"/>
              <a:t> </a:t>
            </a:r>
            <a:r>
              <a:rPr lang="de-DE" sz="2000" dirty="0" err="1" smtClean="0"/>
              <a:t>component</a:t>
            </a:r>
            <a:r>
              <a:rPr lang="de-DE" sz="2000" dirty="0" smtClean="0"/>
              <a:t> </a:t>
            </a:r>
          </a:p>
          <a:p>
            <a:r>
              <a:rPr lang="de-DE" sz="2000" dirty="0" smtClean="0"/>
              <a:t>Definition </a:t>
            </a:r>
            <a:r>
              <a:rPr lang="de-DE" sz="2000" dirty="0" err="1" smtClean="0"/>
              <a:t>of</a:t>
            </a:r>
            <a:r>
              <a:rPr lang="de-DE" sz="2000" dirty="0" smtClean="0"/>
              <a:t> </a:t>
            </a:r>
            <a:r>
              <a:rPr lang="de-DE" sz="2000" dirty="0" err="1" smtClean="0"/>
              <a:t>competence</a:t>
            </a:r>
            <a:r>
              <a:rPr lang="de-DE" sz="2000" dirty="0" smtClean="0"/>
              <a:t> </a:t>
            </a:r>
            <a:r>
              <a:rPr lang="de-DE" sz="2000" dirty="0" err="1" smtClean="0"/>
              <a:t>as</a:t>
            </a:r>
            <a:r>
              <a:rPr lang="de-DE" sz="2000" dirty="0" smtClean="0"/>
              <a:t> </a:t>
            </a:r>
            <a:r>
              <a:rPr lang="de-DE" sz="2000" dirty="0" err="1" smtClean="0"/>
              <a:t>someone‘s</a:t>
            </a:r>
            <a:r>
              <a:rPr lang="de-DE" sz="2000" dirty="0" smtClean="0"/>
              <a:t> </a:t>
            </a:r>
            <a:r>
              <a:rPr lang="de-DE" sz="2000" dirty="0" err="1" smtClean="0"/>
              <a:t>insightful</a:t>
            </a:r>
            <a:r>
              <a:rPr lang="de-DE" sz="2000" dirty="0" smtClean="0"/>
              <a:t> </a:t>
            </a:r>
            <a:r>
              <a:rPr lang="de-DE" sz="2000" dirty="0" err="1" smtClean="0"/>
              <a:t>readiness</a:t>
            </a:r>
            <a:r>
              <a:rPr lang="de-DE" sz="2000" dirty="0" smtClean="0"/>
              <a:t> </a:t>
            </a:r>
            <a:r>
              <a:rPr lang="de-DE" sz="2000" dirty="0" err="1" smtClean="0"/>
              <a:t>to</a:t>
            </a:r>
            <a:r>
              <a:rPr lang="de-DE" sz="2000" dirty="0" smtClean="0"/>
              <a:t> </a:t>
            </a:r>
            <a:r>
              <a:rPr lang="de-DE" sz="2000" dirty="0" err="1" smtClean="0"/>
              <a:t>act</a:t>
            </a:r>
            <a:r>
              <a:rPr lang="de-DE" sz="2000" dirty="0" smtClean="0"/>
              <a:t> in </a:t>
            </a:r>
            <a:r>
              <a:rPr lang="de-DE" sz="2000" dirty="0" err="1" smtClean="0"/>
              <a:t>response</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dirty="0" err="1" smtClean="0"/>
              <a:t>challenges</a:t>
            </a:r>
            <a:r>
              <a:rPr lang="de-DE" sz="2000" dirty="0" smtClean="0"/>
              <a:t> </a:t>
            </a:r>
            <a:r>
              <a:rPr lang="de-DE" sz="2000" dirty="0" err="1" smtClean="0"/>
              <a:t>of</a:t>
            </a:r>
            <a:r>
              <a:rPr lang="de-DE" sz="2000" dirty="0" smtClean="0"/>
              <a:t> a </a:t>
            </a:r>
            <a:r>
              <a:rPr lang="de-DE" sz="2000" dirty="0" err="1" smtClean="0"/>
              <a:t>given</a:t>
            </a:r>
            <a:r>
              <a:rPr lang="de-DE" sz="2000" dirty="0" smtClean="0"/>
              <a:t> </a:t>
            </a:r>
            <a:r>
              <a:rPr lang="de-DE" sz="2000" dirty="0" err="1" smtClean="0"/>
              <a:t>situation</a:t>
            </a:r>
            <a:endParaRPr lang="de-DE" sz="2000" dirty="0" smtClean="0"/>
          </a:p>
          <a:p>
            <a:r>
              <a:rPr lang="de-DE" sz="2000" dirty="0" err="1" smtClean="0"/>
              <a:t>Specification</a:t>
            </a:r>
            <a:r>
              <a:rPr lang="de-DE" sz="2000" dirty="0" smtClean="0"/>
              <a:t> </a:t>
            </a:r>
            <a:r>
              <a:rPr lang="de-DE" sz="2000" dirty="0" err="1" smtClean="0"/>
              <a:t>of</a:t>
            </a:r>
            <a:r>
              <a:rPr lang="de-DE" sz="2000" dirty="0" smtClean="0"/>
              <a:t> </a:t>
            </a:r>
            <a:r>
              <a:rPr lang="de-DE" sz="2000" dirty="0" err="1" smtClean="0"/>
              <a:t>this</a:t>
            </a:r>
            <a:r>
              <a:rPr lang="de-DE" sz="2000" dirty="0" smtClean="0"/>
              <a:t> </a:t>
            </a:r>
            <a:r>
              <a:rPr lang="de-DE" sz="2000" dirty="0" err="1" smtClean="0"/>
              <a:t>construct</a:t>
            </a:r>
            <a:r>
              <a:rPr lang="de-DE" sz="2000" dirty="0" smtClean="0"/>
              <a:t> </a:t>
            </a:r>
            <a:r>
              <a:rPr lang="de-DE" sz="2000" dirty="0" err="1" smtClean="0"/>
              <a:t>as</a:t>
            </a:r>
            <a:r>
              <a:rPr lang="de-DE" sz="2000" dirty="0" smtClean="0"/>
              <a:t> </a:t>
            </a:r>
            <a:r>
              <a:rPr lang="de-DE" sz="2000" dirty="0" err="1" smtClean="0"/>
              <a:t>competency</a:t>
            </a:r>
            <a:r>
              <a:rPr lang="de-DE" sz="2000" dirty="0" smtClean="0"/>
              <a:t> </a:t>
            </a:r>
            <a:r>
              <a:rPr lang="de-DE" sz="2000" dirty="0" err="1" smtClean="0"/>
              <a:t>by</a:t>
            </a:r>
            <a:r>
              <a:rPr lang="de-DE" sz="2000" dirty="0" smtClean="0"/>
              <a:t> </a:t>
            </a:r>
            <a:r>
              <a:rPr lang="de-DE" sz="2000" dirty="0" err="1"/>
              <a:t>Blomhøj</a:t>
            </a:r>
            <a:r>
              <a:rPr lang="de-DE" sz="2000" dirty="0"/>
              <a:t> &amp; </a:t>
            </a:r>
            <a:r>
              <a:rPr lang="de-DE" sz="2000" dirty="0" smtClean="0"/>
              <a:t>Jensen (2003, 2007) - </a:t>
            </a:r>
            <a:r>
              <a:rPr lang="de-DE" sz="2000" dirty="0" err="1" smtClean="0"/>
              <a:t>analytical</a:t>
            </a:r>
            <a:r>
              <a:rPr lang="de-DE" sz="2000" dirty="0" smtClean="0"/>
              <a:t> </a:t>
            </a:r>
            <a:r>
              <a:rPr lang="de-DE" sz="2000" dirty="0" err="1" smtClean="0"/>
              <a:t>view</a:t>
            </a:r>
            <a:r>
              <a:rPr lang="de-DE" sz="2000" dirty="0" smtClean="0"/>
              <a:t> in </a:t>
            </a:r>
            <a:r>
              <a:rPr lang="de-DE" sz="2000" dirty="0" err="1" smtClean="0"/>
              <a:t>contrast</a:t>
            </a:r>
            <a:r>
              <a:rPr lang="de-DE" sz="2000" dirty="0" smtClean="0"/>
              <a:t> </a:t>
            </a:r>
            <a:r>
              <a:rPr lang="de-DE" sz="2000" dirty="0" err="1" smtClean="0"/>
              <a:t>to</a:t>
            </a:r>
            <a:r>
              <a:rPr lang="de-DE" sz="2000" dirty="0" smtClean="0"/>
              <a:t> </a:t>
            </a:r>
            <a:r>
              <a:rPr lang="de-DE" sz="2000" dirty="0" err="1" smtClean="0"/>
              <a:t>holistic</a:t>
            </a:r>
            <a:r>
              <a:rPr lang="de-DE" sz="2000" dirty="0" smtClean="0"/>
              <a:t> </a:t>
            </a:r>
            <a:r>
              <a:rPr lang="de-DE" sz="2000" dirty="0" err="1" smtClean="0"/>
              <a:t>view</a:t>
            </a:r>
            <a:r>
              <a:rPr lang="de-DE" sz="2000" dirty="0" smtClean="0"/>
              <a:t> </a:t>
            </a:r>
            <a:endParaRPr lang="de-DE" sz="2000" dirty="0"/>
          </a:p>
        </p:txBody>
      </p:sp>
      <p:sp>
        <p:nvSpPr>
          <p:cNvPr id="7" name="Textplatzhalter 6"/>
          <p:cNvSpPr>
            <a:spLocks noGrp="1"/>
          </p:cNvSpPr>
          <p:nvPr>
            <p:ph type="body" sz="quarter" idx="3"/>
          </p:nvPr>
        </p:nvSpPr>
        <p:spPr>
          <a:xfrm>
            <a:off x="4644008" y="1916832"/>
            <a:ext cx="4041775" cy="684000"/>
          </a:xfrm>
        </p:spPr>
        <p:txBody>
          <a:bodyPr/>
          <a:lstStyle/>
          <a:p>
            <a:r>
              <a:rPr lang="de-DE" dirty="0"/>
              <a:t>K</a:t>
            </a:r>
            <a:r>
              <a:rPr lang="de-DE" dirty="0" smtClean="0"/>
              <a:t>OM </a:t>
            </a:r>
            <a:r>
              <a:rPr lang="de-DE" dirty="0" err="1" smtClean="0"/>
              <a:t>flower</a:t>
            </a:r>
            <a:r>
              <a:rPr lang="de-DE" dirty="0" smtClean="0"/>
              <a:t> </a:t>
            </a:r>
            <a:endParaRPr lang="de-DE" dirty="0"/>
          </a:p>
        </p:txBody>
      </p:sp>
      <p:sp>
        <p:nvSpPr>
          <p:cNvPr id="8" name="Inhaltsplatzhalter 7"/>
          <p:cNvSpPr>
            <a:spLocks noGrp="1"/>
          </p:cNvSpPr>
          <p:nvPr>
            <p:ph sz="quarter" idx="4"/>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4E0D8C60-A6FB-4233-AC93-D0D2D80B6C52}" type="slidenum">
              <a:rPr lang="de-DE" smtClean="0"/>
              <a:pPr>
                <a:defRPr/>
              </a:pPr>
              <a:t>28</a:t>
            </a:fld>
            <a:endParaRPr lang="de-D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555" y="2852936"/>
            <a:ext cx="4464496" cy="3410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48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60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60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nodePh="1">
                                  <p:stCondLst>
                                    <p:cond delay="600"/>
                                  </p:stCondLst>
                                  <p:endCondLst>
                                    <p:cond evt="begin" delay="0">
                                      <p:tn val="23"/>
                                    </p:cond>
                                  </p:end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60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grpId="0" nodeType="clickEffect">
                                  <p:stCondLst>
                                    <p:cond delay="60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60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build="p"/>
      <p:bldP spid="7" grpId="0" build="p"/>
      <p:bldP spid="8"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el 1"/>
          <p:cNvSpPr>
            <a:spLocks noGrp="1"/>
          </p:cNvSpPr>
          <p:nvPr>
            <p:ph type="title"/>
          </p:nvPr>
        </p:nvSpPr>
        <p:spPr>
          <a:xfrm>
            <a:off x="467544" y="1485600"/>
            <a:ext cx="8352000" cy="648000"/>
          </a:xfrm>
        </p:spPr>
        <p:txBody>
          <a:bodyPr>
            <a:normAutofit/>
          </a:bodyPr>
          <a:lstStyle/>
          <a:p>
            <a:pPr eaLnBrk="1" hangingPunct="1">
              <a:defRPr/>
            </a:pPr>
            <a:r>
              <a:rPr lang="de-DE" sz="2400" dirty="0" err="1" smtClean="0"/>
              <a:t>Modelling</a:t>
            </a:r>
            <a:r>
              <a:rPr lang="de-DE" sz="3200" dirty="0" smtClean="0"/>
              <a:t> </a:t>
            </a:r>
            <a:r>
              <a:rPr lang="de-DE" sz="2400" dirty="0" err="1" smtClean="0"/>
              <a:t>cycle</a:t>
            </a:r>
            <a:r>
              <a:rPr lang="de-DE" sz="2900" dirty="0" smtClean="0"/>
              <a:t> </a:t>
            </a:r>
            <a:r>
              <a:rPr lang="de-DE" sz="1400" dirty="0" smtClean="0"/>
              <a:t>(Kaiser &amp; Stender, 2013)</a:t>
            </a:r>
            <a:endParaRPr lang="de-DE" sz="2200" dirty="0" smtClean="0"/>
          </a:p>
        </p:txBody>
      </p:sp>
      <p:sp>
        <p:nvSpPr>
          <p:cNvPr id="2" name="Inhaltsplatzhalter 1"/>
          <p:cNvSpPr>
            <a:spLocks noGrp="1"/>
          </p:cNvSpPr>
          <p:nvPr>
            <p:ph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5EAC35C4-BDC8-43AE-BBA4-AAD48A704C6D}" type="slidenum">
              <a:rPr lang="de-DE" smtClean="0"/>
              <a:pPr>
                <a:defRPr/>
              </a:pPr>
              <a:t>29</a:t>
            </a:fld>
            <a:endParaRPr lang="de-DE" dirty="0"/>
          </a:p>
        </p:txBody>
      </p:sp>
      <p:sp>
        <p:nvSpPr>
          <p:cNvPr id="6" name="Ellipse 5"/>
          <p:cNvSpPr>
            <a:spLocks noChangeAspect="1"/>
          </p:cNvSpPr>
          <p:nvPr/>
        </p:nvSpPr>
        <p:spPr>
          <a:xfrm>
            <a:off x="107950" y="3475038"/>
            <a:ext cx="2243138" cy="962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t>Real </a:t>
            </a:r>
            <a:r>
              <a:rPr lang="de-DE" b="1" dirty="0" err="1"/>
              <a:t>situation</a:t>
            </a:r>
            <a:endParaRPr lang="de-DE" b="1" dirty="0"/>
          </a:p>
        </p:txBody>
      </p:sp>
      <p:sp>
        <p:nvSpPr>
          <p:cNvPr id="7" name="Ellipse 6"/>
          <p:cNvSpPr>
            <a:spLocks noChangeAspect="1"/>
          </p:cNvSpPr>
          <p:nvPr/>
        </p:nvSpPr>
        <p:spPr>
          <a:xfrm>
            <a:off x="6650038" y="2060575"/>
            <a:ext cx="2243137" cy="9620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err="1"/>
              <a:t>Mathematical</a:t>
            </a:r>
            <a:r>
              <a:rPr lang="de-DE" b="1" dirty="0"/>
              <a:t> </a:t>
            </a:r>
            <a:r>
              <a:rPr lang="de-DE" b="1" dirty="0" err="1"/>
              <a:t>model</a:t>
            </a:r>
            <a:endParaRPr lang="de-DE" b="1" dirty="0"/>
          </a:p>
        </p:txBody>
      </p:sp>
      <p:sp>
        <p:nvSpPr>
          <p:cNvPr id="8" name="Ellipse 7"/>
          <p:cNvSpPr>
            <a:spLocks noChangeAspect="1"/>
          </p:cNvSpPr>
          <p:nvPr/>
        </p:nvSpPr>
        <p:spPr>
          <a:xfrm>
            <a:off x="2833688" y="2133600"/>
            <a:ext cx="2243137" cy="960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a:t>Real model</a:t>
            </a:r>
          </a:p>
        </p:txBody>
      </p:sp>
      <p:sp>
        <p:nvSpPr>
          <p:cNvPr id="9" name="Ellipse 8"/>
          <p:cNvSpPr>
            <a:spLocks noChangeAspect="1"/>
          </p:cNvSpPr>
          <p:nvPr/>
        </p:nvSpPr>
        <p:spPr>
          <a:xfrm>
            <a:off x="6650038" y="4941888"/>
            <a:ext cx="2243137" cy="960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err="1"/>
              <a:t>Mathematical</a:t>
            </a:r>
            <a:r>
              <a:rPr lang="de-DE" b="1" dirty="0"/>
              <a:t> </a:t>
            </a:r>
            <a:r>
              <a:rPr lang="de-DE" b="1" dirty="0" err="1"/>
              <a:t>results</a:t>
            </a:r>
            <a:endParaRPr lang="de-DE" b="1" dirty="0"/>
          </a:p>
        </p:txBody>
      </p:sp>
      <p:sp>
        <p:nvSpPr>
          <p:cNvPr id="10" name="Ellipse 9"/>
          <p:cNvSpPr>
            <a:spLocks noChangeAspect="1"/>
          </p:cNvSpPr>
          <p:nvPr/>
        </p:nvSpPr>
        <p:spPr>
          <a:xfrm>
            <a:off x="2833688" y="5013325"/>
            <a:ext cx="2243137" cy="960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a:t>Real </a:t>
            </a:r>
            <a:r>
              <a:rPr lang="de-DE" b="1" err="1"/>
              <a:t>results</a:t>
            </a:r>
            <a:endParaRPr lang="de-DE" b="1"/>
          </a:p>
        </p:txBody>
      </p:sp>
      <p:cxnSp>
        <p:nvCxnSpPr>
          <p:cNvPr id="11" name="Gerade Verbindung mit Pfeil 10"/>
          <p:cNvCxnSpPr/>
          <p:nvPr/>
        </p:nvCxnSpPr>
        <p:spPr>
          <a:xfrm>
            <a:off x="5219700" y="2565400"/>
            <a:ext cx="1296988" cy="0"/>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3419475" y="3141663"/>
            <a:ext cx="0" cy="1800225"/>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a:off x="8388350" y="3068638"/>
            <a:ext cx="0" cy="1800225"/>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flipV="1">
            <a:off x="2339975" y="2997200"/>
            <a:ext cx="719138" cy="647700"/>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H="1" flipV="1">
            <a:off x="2339975" y="4292600"/>
            <a:ext cx="719138" cy="720725"/>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flipH="1">
            <a:off x="5219700" y="5445125"/>
            <a:ext cx="1296988" cy="0"/>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sp>
        <p:nvSpPr>
          <p:cNvPr id="17" name="Textfeld 16"/>
          <p:cNvSpPr txBox="1">
            <a:spLocks noChangeArrowheads="1"/>
          </p:cNvSpPr>
          <p:nvPr/>
        </p:nvSpPr>
        <p:spPr bwMode="auto">
          <a:xfrm>
            <a:off x="1547813" y="2852738"/>
            <a:ext cx="1160462" cy="584200"/>
          </a:xfrm>
          <a:prstGeom prst="rect">
            <a:avLst/>
          </a:prstGeom>
          <a:noFill/>
          <a:ln w="9525">
            <a:noFill/>
            <a:miter lim="800000"/>
            <a:headEnd/>
            <a:tailEnd/>
          </a:ln>
        </p:spPr>
        <p:txBody>
          <a:bodyPr wrap="none">
            <a:spAutoFit/>
          </a:bodyPr>
          <a:lstStyle/>
          <a:p>
            <a:r>
              <a:rPr lang="en-GB" sz="1600" b="1" dirty="0">
                <a:latin typeface="Calibri" pitchFamily="34" charset="0"/>
              </a:rPr>
              <a:t>understand</a:t>
            </a:r>
          </a:p>
          <a:p>
            <a:r>
              <a:rPr lang="en-GB" sz="1600" b="1" dirty="0">
                <a:latin typeface="Calibri" pitchFamily="34" charset="0"/>
              </a:rPr>
              <a:t>simplify</a:t>
            </a:r>
            <a:endParaRPr lang="en-GB" b="1" dirty="0">
              <a:latin typeface="Calibri" pitchFamily="34" charset="0"/>
            </a:endParaRPr>
          </a:p>
        </p:txBody>
      </p:sp>
      <p:sp>
        <p:nvSpPr>
          <p:cNvPr id="18" name="Textfeld 17"/>
          <p:cNvSpPr txBox="1">
            <a:spLocks noChangeArrowheads="1"/>
          </p:cNvSpPr>
          <p:nvPr/>
        </p:nvSpPr>
        <p:spPr bwMode="auto">
          <a:xfrm>
            <a:off x="6913563" y="3636963"/>
            <a:ext cx="1403350" cy="584200"/>
          </a:xfrm>
          <a:prstGeom prst="rect">
            <a:avLst/>
          </a:prstGeom>
          <a:noFill/>
          <a:ln w="9525">
            <a:noFill/>
            <a:miter lim="800000"/>
            <a:headEnd/>
            <a:tailEnd/>
          </a:ln>
        </p:spPr>
        <p:txBody>
          <a:bodyPr wrap="none">
            <a:spAutoFit/>
          </a:bodyPr>
          <a:lstStyle/>
          <a:p>
            <a:r>
              <a:rPr lang="en-GB" sz="1600" b="1">
                <a:latin typeface="Calibri" pitchFamily="34" charset="0"/>
              </a:rPr>
              <a:t>mathematical </a:t>
            </a:r>
          </a:p>
          <a:p>
            <a:r>
              <a:rPr lang="en-GB" sz="1600" b="1">
                <a:latin typeface="Calibri" pitchFamily="34" charset="0"/>
              </a:rPr>
              <a:t>work</a:t>
            </a:r>
            <a:endParaRPr lang="en-GB" b="1">
              <a:latin typeface="Calibri" pitchFamily="34" charset="0"/>
            </a:endParaRPr>
          </a:p>
        </p:txBody>
      </p:sp>
      <p:sp>
        <p:nvSpPr>
          <p:cNvPr id="19" name="Textfeld 18"/>
          <p:cNvSpPr txBox="1">
            <a:spLocks noChangeArrowheads="1"/>
          </p:cNvSpPr>
          <p:nvPr/>
        </p:nvSpPr>
        <p:spPr bwMode="auto">
          <a:xfrm>
            <a:off x="3557588" y="3813175"/>
            <a:ext cx="860425" cy="338138"/>
          </a:xfrm>
          <a:prstGeom prst="rect">
            <a:avLst/>
          </a:prstGeom>
          <a:noFill/>
          <a:ln w="9525">
            <a:noFill/>
            <a:miter lim="800000"/>
            <a:headEnd/>
            <a:tailEnd/>
          </a:ln>
        </p:spPr>
        <p:txBody>
          <a:bodyPr wrap="none">
            <a:spAutoFit/>
          </a:bodyPr>
          <a:lstStyle/>
          <a:p>
            <a:r>
              <a:rPr lang="en-GB" sz="1600" b="1">
                <a:latin typeface="Calibri" pitchFamily="34" charset="0"/>
              </a:rPr>
              <a:t>validate</a:t>
            </a:r>
            <a:endParaRPr lang="en-GB" b="1">
              <a:latin typeface="Calibri" pitchFamily="34" charset="0"/>
            </a:endParaRPr>
          </a:p>
        </p:txBody>
      </p:sp>
      <p:sp>
        <p:nvSpPr>
          <p:cNvPr id="20" name="Textfeld 19"/>
          <p:cNvSpPr txBox="1">
            <a:spLocks noChangeArrowheads="1"/>
          </p:cNvSpPr>
          <p:nvPr/>
        </p:nvSpPr>
        <p:spPr bwMode="auto">
          <a:xfrm>
            <a:off x="1766888" y="4675188"/>
            <a:ext cx="860425" cy="338137"/>
          </a:xfrm>
          <a:prstGeom prst="rect">
            <a:avLst/>
          </a:prstGeom>
          <a:noFill/>
          <a:ln w="9525">
            <a:noFill/>
            <a:miter lim="800000"/>
            <a:headEnd/>
            <a:tailEnd/>
          </a:ln>
        </p:spPr>
        <p:txBody>
          <a:bodyPr wrap="none">
            <a:spAutoFit/>
          </a:bodyPr>
          <a:lstStyle/>
          <a:p>
            <a:r>
              <a:rPr lang="en-GB" sz="1600" b="1">
                <a:latin typeface="Calibri" pitchFamily="34" charset="0"/>
              </a:rPr>
              <a:t>validate</a:t>
            </a:r>
            <a:endParaRPr lang="en-GB" b="1">
              <a:latin typeface="Calibri" pitchFamily="34" charset="0"/>
            </a:endParaRPr>
          </a:p>
        </p:txBody>
      </p:sp>
      <p:sp>
        <p:nvSpPr>
          <p:cNvPr id="21" name="Textfeld 20"/>
          <p:cNvSpPr txBox="1">
            <a:spLocks noChangeArrowheads="1"/>
          </p:cNvSpPr>
          <p:nvPr/>
        </p:nvSpPr>
        <p:spPr bwMode="auto">
          <a:xfrm>
            <a:off x="5435600" y="5540375"/>
            <a:ext cx="941388" cy="338138"/>
          </a:xfrm>
          <a:prstGeom prst="rect">
            <a:avLst/>
          </a:prstGeom>
          <a:noFill/>
          <a:ln w="9525">
            <a:noFill/>
            <a:miter lim="800000"/>
            <a:headEnd/>
            <a:tailEnd/>
          </a:ln>
        </p:spPr>
        <p:txBody>
          <a:bodyPr wrap="none">
            <a:spAutoFit/>
          </a:bodyPr>
          <a:lstStyle/>
          <a:p>
            <a:r>
              <a:rPr lang="en-GB" sz="1600" b="1">
                <a:latin typeface="Calibri" pitchFamily="34" charset="0"/>
              </a:rPr>
              <a:t>interpret</a:t>
            </a:r>
            <a:endParaRPr lang="en-GB" b="1">
              <a:latin typeface="Calibri" pitchFamily="34" charset="0"/>
            </a:endParaRPr>
          </a:p>
        </p:txBody>
      </p:sp>
      <p:sp>
        <p:nvSpPr>
          <p:cNvPr id="22" name="Textfeld 21"/>
          <p:cNvSpPr txBox="1">
            <a:spLocks noChangeArrowheads="1"/>
          </p:cNvSpPr>
          <p:nvPr/>
        </p:nvSpPr>
        <p:spPr bwMode="auto">
          <a:xfrm>
            <a:off x="5076825" y="1989138"/>
            <a:ext cx="1303338" cy="338137"/>
          </a:xfrm>
          <a:prstGeom prst="rect">
            <a:avLst/>
          </a:prstGeom>
          <a:noFill/>
          <a:ln w="9525">
            <a:noFill/>
            <a:miter lim="800000"/>
            <a:headEnd/>
            <a:tailEnd/>
          </a:ln>
        </p:spPr>
        <p:txBody>
          <a:bodyPr wrap="none">
            <a:spAutoFit/>
          </a:bodyPr>
          <a:lstStyle/>
          <a:p>
            <a:r>
              <a:rPr lang="en-GB" sz="1600" b="1">
                <a:latin typeface="Calibri" pitchFamily="34" charset="0"/>
              </a:rPr>
              <a:t>mathematise</a:t>
            </a:r>
          </a:p>
        </p:txBody>
      </p:sp>
    </p:spTree>
    <p:extLst>
      <p:ext uri="{BB962C8B-B14F-4D97-AF65-F5344CB8AC3E}">
        <p14:creationId xmlns:p14="http://schemas.microsoft.com/office/powerpoint/2010/main" val="358909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4294967295"/>
          </p:nvPr>
        </p:nvSpPr>
        <p:spPr>
          <a:xfrm>
            <a:off x="457200" y="6243638"/>
            <a:ext cx="2133600" cy="457200"/>
          </a:xfrm>
          <a:prstGeom prst="rect">
            <a:avLst/>
          </a:prstGeom>
        </p:spPr>
        <p:txBody>
          <a:bodyPr/>
          <a:lstStyle/>
          <a:p>
            <a:pPr algn="l">
              <a:defRPr/>
            </a:pPr>
            <a:fld id="{2FB469DA-8EAD-4F3E-B92D-D0BE5D517A58}" type="slidenum">
              <a:rPr lang="de-DE"/>
              <a:pPr algn="l">
                <a:defRPr/>
              </a:pPr>
              <a:t>3</a:t>
            </a:fld>
            <a:endParaRPr lang="de-DE"/>
          </a:p>
        </p:txBody>
      </p:sp>
      <p:sp>
        <p:nvSpPr>
          <p:cNvPr id="4099" name="Rectangle 2"/>
          <p:cNvSpPr>
            <a:spLocks noGrp="1" noChangeArrowheads="1"/>
          </p:cNvSpPr>
          <p:nvPr>
            <p:ph type="title"/>
          </p:nvPr>
        </p:nvSpPr>
        <p:spPr/>
        <p:txBody>
          <a:bodyPr>
            <a:normAutofit fontScale="90000"/>
          </a:bodyPr>
          <a:lstStyle/>
          <a:p>
            <a:r>
              <a:rPr lang="en-US" altLang="de-DE" sz="2800" b="1" dirty="0" smtClean="0"/>
              <a:t/>
            </a:r>
            <a:br>
              <a:rPr lang="en-US" altLang="de-DE" sz="2800" b="1" dirty="0" smtClean="0"/>
            </a:br>
            <a:endParaRPr lang="de-DE" altLang="de-DE" sz="2800" b="1" dirty="0" smtClean="0"/>
          </a:p>
        </p:txBody>
      </p:sp>
      <p:sp>
        <p:nvSpPr>
          <p:cNvPr id="4100" name="Rectangle 3"/>
          <p:cNvSpPr>
            <a:spLocks noGrp="1" noChangeArrowheads="1"/>
          </p:cNvSpPr>
          <p:nvPr>
            <p:ph type="body" idx="1"/>
          </p:nvPr>
        </p:nvSpPr>
        <p:spPr>
          <a:xfrm>
            <a:off x="467544" y="2060849"/>
            <a:ext cx="8185919" cy="4406626"/>
          </a:xfrm>
        </p:spPr>
        <p:txBody>
          <a:bodyPr/>
          <a:lstStyle/>
          <a:p>
            <a:pPr>
              <a:lnSpc>
                <a:spcPct val="90000"/>
              </a:lnSpc>
            </a:pPr>
            <a:r>
              <a:rPr lang="en-US" altLang="de-DE" dirty="0" smtClean="0"/>
              <a:t>The world is currently facing many problems:</a:t>
            </a:r>
          </a:p>
          <a:p>
            <a:pPr>
              <a:lnSpc>
                <a:spcPct val="90000"/>
              </a:lnSpc>
              <a:buFont typeface="Arial" panose="020B0604020202020204" pitchFamily="34" charset="0"/>
              <a:buChar char="•"/>
            </a:pPr>
            <a:r>
              <a:rPr lang="en-US" altLang="de-DE" dirty="0" smtClean="0"/>
              <a:t>Social problems such as economical inequality, limited access to water, food, … of huge parts of the world population, illiteracy of many adults and </a:t>
            </a:r>
            <a:r>
              <a:rPr lang="en-US" altLang="de-DE" dirty="0" smtClean="0"/>
              <a:t>children, </a:t>
            </a:r>
            <a:r>
              <a:rPr lang="en-US" altLang="de-DE" dirty="0" smtClean="0"/>
              <a:t>limited access to education for many children …..</a:t>
            </a:r>
          </a:p>
          <a:p>
            <a:pPr>
              <a:lnSpc>
                <a:spcPct val="90000"/>
              </a:lnSpc>
              <a:buFont typeface="Arial" panose="020B0604020202020204" pitchFamily="34" charset="0"/>
              <a:buChar char="•"/>
            </a:pPr>
            <a:r>
              <a:rPr lang="en-US" altLang="de-DE" dirty="0" smtClean="0"/>
              <a:t>Environmental problems such as problems caused by earth quakes, volcanos, Tsunamis, flooding, fire …..</a:t>
            </a:r>
          </a:p>
          <a:p>
            <a:pPr marL="0" indent="0">
              <a:lnSpc>
                <a:spcPct val="90000"/>
              </a:lnSpc>
            </a:pPr>
            <a:endParaRPr lang="en-US" altLang="de-DE" dirty="0" smtClean="0"/>
          </a:p>
          <a:p>
            <a:pPr marL="0" indent="0">
              <a:lnSpc>
                <a:spcPct val="90000"/>
              </a:lnSpc>
            </a:pPr>
            <a:r>
              <a:rPr lang="en-US" altLang="de-DE" b="1" dirty="0" smtClean="0"/>
              <a:t>What can mathematical education contribute to the solution of these problems (theme of this conference) ?</a:t>
            </a:r>
          </a:p>
          <a:p>
            <a:pPr marL="0" indent="0">
              <a:lnSpc>
                <a:spcPct val="90000"/>
              </a:lnSpc>
            </a:pPr>
            <a:r>
              <a:rPr lang="en-US" altLang="de-DE" b="1" dirty="0" smtClean="0"/>
              <a:t>What can mathematical modelling contribute to being prepared for these problems? </a:t>
            </a:r>
          </a:p>
          <a:p>
            <a:pPr>
              <a:lnSpc>
                <a:spcPct val="90000"/>
              </a:lnSpc>
              <a:buFont typeface="Arial" panose="020B0604020202020204" pitchFamily="34" charset="0"/>
              <a:buChar char="•"/>
            </a:pPr>
            <a:endParaRPr lang="en-US" altLang="de-DE" b="1" dirty="0" smtClean="0"/>
          </a:p>
          <a:p>
            <a:pPr>
              <a:lnSpc>
                <a:spcPct val="90000"/>
              </a:lnSpc>
              <a:buFont typeface="Arial" panose="020B0604020202020204" pitchFamily="34" charset="0"/>
              <a:buChar char="•"/>
            </a:pPr>
            <a:endParaRPr lang="en-US" altLang="de-DE" dirty="0"/>
          </a:p>
          <a:p>
            <a:pPr>
              <a:lnSpc>
                <a:spcPct val="90000"/>
              </a:lnSpc>
              <a:buFont typeface="Arial" panose="020B0604020202020204" pitchFamily="34" charset="0"/>
              <a:buChar char="•"/>
            </a:pPr>
            <a:endParaRPr lang="en-US" altLang="de-DE" dirty="0" smtClean="0"/>
          </a:p>
          <a:p>
            <a:pPr>
              <a:lnSpc>
                <a:spcPct val="90000"/>
              </a:lnSpc>
              <a:buFont typeface="Arial" panose="020B0604020202020204" pitchFamily="34" charset="0"/>
              <a:buChar char="•"/>
            </a:pPr>
            <a:endParaRPr lang="en-US" altLang="de-DE" dirty="0" smtClean="0"/>
          </a:p>
          <a:p>
            <a:pPr>
              <a:lnSpc>
                <a:spcPct val="90000"/>
              </a:lnSpc>
            </a:pPr>
            <a:endParaRPr lang="en-US" altLang="de-DE" sz="1800" dirty="0" smtClean="0"/>
          </a:p>
          <a:p>
            <a:pPr>
              <a:lnSpc>
                <a:spcPct val="90000"/>
              </a:lnSpc>
            </a:pPr>
            <a:endParaRPr lang="en-US" altLang="de-DE" sz="1800" dirty="0" smtClean="0"/>
          </a:p>
          <a:p>
            <a:pPr>
              <a:lnSpc>
                <a:spcPct val="90000"/>
              </a:lnSpc>
            </a:pPr>
            <a:endParaRPr lang="en-US" altLang="de-DE" sz="1800" dirty="0" smtClean="0"/>
          </a:p>
          <a:p>
            <a:pPr>
              <a:lnSpc>
                <a:spcPct val="90000"/>
              </a:lnSpc>
            </a:pPr>
            <a:endParaRPr lang="en-US" altLang="de-DE" sz="1800" dirty="0" smtClean="0"/>
          </a:p>
          <a:p>
            <a:pPr>
              <a:lnSpc>
                <a:spcPct val="90000"/>
              </a:lnSpc>
            </a:pPr>
            <a:endParaRPr lang="de-DE" altLang="de-DE" sz="1800" dirty="0" smtClean="0"/>
          </a:p>
        </p:txBody>
      </p:sp>
    </p:spTree>
    <p:extLst>
      <p:ext uri="{BB962C8B-B14F-4D97-AF65-F5344CB8AC3E}">
        <p14:creationId xmlns:p14="http://schemas.microsoft.com/office/powerpoint/2010/main" val="27057731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el 1"/>
          <p:cNvSpPr>
            <a:spLocks noGrp="1"/>
          </p:cNvSpPr>
          <p:nvPr>
            <p:ph type="title"/>
          </p:nvPr>
        </p:nvSpPr>
        <p:spPr/>
        <p:txBody>
          <a:bodyPr>
            <a:noAutofit/>
          </a:bodyPr>
          <a:lstStyle/>
          <a:p>
            <a:pPr>
              <a:defRPr/>
            </a:pPr>
            <a:r>
              <a:rPr lang="en-US" altLang="de-DE" sz="2000" b="0" dirty="0"/>
              <a:t>Description of </a:t>
            </a:r>
            <a:r>
              <a:rPr lang="en-US" altLang="de-DE" sz="2000" b="0" dirty="0" smtClean="0"/>
              <a:t>modelling competencies </a:t>
            </a:r>
            <a:r>
              <a:rPr lang="en-US" altLang="de-DE" sz="2000" b="0" dirty="0"/>
              <a:t>along the modelling process </a:t>
            </a:r>
            <a:r>
              <a:rPr lang="en-US" altLang="de-DE" sz="2000" b="0" dirty="0" smtClean="0"/>
              <a:t>with sub-competencies </a:t>
            </a:r>
            <a:r>
              <a:rPr lang="de-DE" sz="2000" b="0" i="1" dirty="0" smtClean="0"/>
              <a:t>(Blum &amp; Kaiser, 1997 and </a:t>
            </a:r>
            <a:r>
              <a:rPr lang="de-DE" sz="2000" b="0" i="1" dirty="0" err="1" smtClean="0"/>
              <a:t>continuation</a:t>
            </a:r>
            <a:r>
              <a:rPr lang="de-DE" sz="2000" b="0" i="1" dirty="0" smtClean="0"/>
              <a:t> </a:t>
            </a:r>
            <a:r>
              <a:rPr lang="de-DE" sz="2000" b="0" i="1" dirty="0" err="1" smtClean="0"/>
              <a:t>by</a:t>
            </a:r>
            <a:r>
              <a:rPr lang="de-DE" sz="2000" b="0" i="1" dirty="0" smtClean="0"/>
              <a:t> Maaß, 2004)</a:t>
            </a:r>
            <a:endParaRPr lang="de-DE" sz="2000" b="0" i="1" dirty="0"/>
          </a:p>
        </p:txBody>
      </p:sp>
      <p:sp>
        <p:nvSpPr>
          <p:cNvPr id="20484" name="Inhaltsplatzhalter 2"/>
          <p:cNvSpPr>
            <a:spLocks noGrp="1"/>
          </p:cNvSpPr>
          <p:nvPr>
            <p:ph idx="1"/>
          </p:nvPr>
        </p:nvSpPr>
        <p:spPr/>
        <p:txBody>
          <a:bodyPr/>
          <a:lstStyle/>
          <a:p>
            <a:r>
              <a:rPr lang="de-DE" sz="1800" dirty="0" smtClean="0"/>
              <a:t>Competence </a:t>
            </a:r>
            <a:r>
              <a:rPr lang="de-DE" sz="1800" dirty="0" err="1" smtClean="0"/>
              <a:t>to</a:t>
            </a:r>
            <a:endParaRPr lang="de-DE" sz="1800" dirty="0" smtClean="0"/>
          </a:p>
          <a:p>
            <a:pPr>
              <a:spcBef>
                <a:spcPts val="0"/>
              </a:spcBef>
              <a:spcAft>
                <a:spcPts val="0"/>
              </a:spcAft>
              <a:buFont typeface="Wingdings" pitchFamily="2" charset="2"/>
              <a:buChar char="§"/>
            </a:pPr>
            <a:r>
              <a:rPr lang="de-DE" sz="1600" dirty="0" smtClean="0"/>
              <a:t>understand </a:t>
            </a:r>
            <a:r>
              <a:rPr lang="de-DE" sz="1600" dirty="0" err="1" smtClean="0"/>
              <a:t>the</a:t>
            </a:r>
            <a:r>
              <a:rPr lang="de-DE" sz="1600" dirty="0" smtClean="0"/>
              <a:t> real </a:t>
            </a:r>
            <a:r>
              <a:rPr lang="de-DE" sz="1600" dirty="0" err="1" smtClean="0"/>
              <a:t>problem</a:t>
            </a:r>
            <a:endParaRPr lang="de-DE" sz="1600" dirty="0" smtClean="0"/>
          </a:p>
          <a:p>
            <a:pPr>
              <a:spcBef>
                <a:spcPts val="0"/>
              </a:spcBef>
              <a:spcAft>
                <a:spcPts val="0"/>
              </a:spcAft>
              <a:buFont typeface="Wingdings" pitchFamily="2" charset="2"/>
              <a:buChar char="§"/>
            </a:pPr>
            <a:r>
              <a:rPr lang="de-DE" sz="1600" dirty="0" err="1" smtClean="0"/>
              <a:t>create</a:t>
            </a:r>
            <a:r>
              <a:rPr lang="de-DE" sz="1600" dirty="0" smtClean="0"/>
              <a:t> a real </a:t>
            </a:r>
            <a:r>
              <a:rPr lang="de-DE" sz="1600" dirty="0" err="1" smtClean="0"/>
              <a:t>model</a:t>
            </a:r>
            <a:r>
              <a:rPr lang="de-DE" sz="1600" dirty="0" smtClean="0"/>
              <a:t> </a:t>
            </a:r>
            <a:r>
              <a:rPr lang="de-DE" sz="1600" dirty="0" err="1" smtClean="0"/>
              <a:t>by</a:t>
            </a:r>
            <a:r>
              <a:rPr lang="de-DE" sz="1600" dirty="0" smtClean="0"/>
              <a:t> </a:t>
            </a:r>
            <a:r>
              <a:rPr lang="en-US" altLang="de-DE" sz="1600" dirty="0" smtClean="0"/>
              <a:t>simplifying the problem</a:t>
            </a:r>
          </a:p>
          <a:p>
            <a:pPr>
              <a:lnSpc>
                <a:spcPct val="90000"/>
              </a:lnSpc>
              <a:spcBef>
                <a:spcPts val="0"/>
              </a:spcBef>
              <a:spcAft>
                <a:spcPts val="0"/>
              </a:spcAft>
            </a:pPr>
            <a:r>
              <a:rPr lang="en-US" altLang="de-DE" sz="1600" dirty="0" smtClean="0"/>
              <a:t>       and concentrating on </a:t>
            </a:r>
            <a:r>
              <a:rPr lang="en-US" altLang="de-DE" sz="1600" dirty="0"/>
              <a:t>questions that can be worked out</a:t>
            </a:r>
            <a:r>
              <a:rPr lang="en-US" altLang="de-DE" sz="1600" dirty="0" smtClean="0"/>
              <a:t>;</a:t>
            </a:r>
            <a:r>
              <a:rPr lang="en-GB" altLang="de-DE" sz="1600" dirty="0"/>
              <a:t> </a:t>
            </a:r>
            <a:endParaRPr lang="en-GB" altLang="de-DE" sz="1600" dirty="0" smtClean="0"/>
          </a:p>
          <a:p>
            <a:pPr>
              <a:lnSpc>
                <a:spcPct val="90000"/>
              </a:lnSpc>
              <a:spcBef>
                <a:spcPts val="0"/>
              </a:spcBef>
              <a:spcAft>
                <a:spcPts val="0"/>
              </a:spcAft>
            </a:pPr>
            <a:r>
              <a:rPr lang="en-GB" altLang="de-DE" sz="1600" dirty="0" smtClean="0"/>
              <a:t>       recognising</a:t>
            </a:r>
            <a:r>
              <a:rPr lang="en-US" altLang="de-DE" sz="1600" dirty="0" smtClean="0"/>
              <a:t> </a:t>
            </a:r>
            <a:r>
              <a:rPr lang="en-US" altLang="de-DE" sz="1600" dirty="0"/>
              <a:t>central variables and their relations;</a:t>
            </a:r>
          </a:p>
          <a:p>
            <a:pPr>
              <a:lnSpc>
                <a:spcPct val="90000"/>
              </a:lnSpc>
              <a:spcBef>
                <a:spcPts val="0"/>
              </a:spcBef>
              <a:spcAft>
                <a:spcPts val="0"/>
              </a:spcAft>
            </a:pPr>
            <a:r>
              <a:rPr lang="en-US" altLang="de-DE" sz="1600" dirty="0" smtClean="0"/>
              <a:t>       formulating  </a:t>
            </a:r>
            <a:r>
              <a:rPr lang="en-US" altLang="de-DE" sz="1600" dirty="0"/>
              <a:t>assumptions and </a:t>
            </a:r>
            <a:r>
              <a:rPr lang="en-US" altLang="de-DE" sz="1600" dirty="0" smtClean="0"/>
              <a:t>descriptions of the </a:t>
            </a:r>
            <a:r>
              <a:rPr lang="en-US" altLang="de-DE" sz="1600" dirty="0"/>
              <a:t>problem</a:t>
            </a:r>
          </a:p>
          <a:p>
            <a:pPr>
              <a:spcBef>
                <a:spcPts val="0"/>
              </a:spcBef>
              <a:spcAft>
                <a:spcPts val="0"/>
              </a:spcAft>
              <a:buFont typeface="Wingdings" pitchFamily="2" charset="2"/>
              <a:buChar char="§"/>
            </a:pPr>
            <a:r>
              <a:rPr lang="de-DE" sz="1600" dirty="0" err="1" smtClean="0"/>
              <a:t>transfer</a:t>
            </a:r>
            <a:r>
              <a:rPr lang="de-DE" sz="1600" dirty="0" smtClean="0"/>
              <a:t> </a:t>
            </a:r>
            <a:r>
              <a:rPr lang="de-DE" sz="1600" dirty="0" err="1" smtClean="0"/>
              <a:t>the</a:t>
            </a:r>
            <a:r>
              <a:rPr lang="de-DE" sz="1600" dirty="0" smtClean="0"/>
              <a:t> real model </a:t>
            </a:r>
            <a:r>
              <a:rPr lang="de-DE" sz="1600" dirty="0" err="1" smtClean="0"/>
              <a:t>into</a:t>
            </a:r>
            <a:r>
              <a:rPr lang="de-DE" sz="1600" dirty="0" smtClean="0"/>
              <a:t> a </a:t>
            </a:r>
            <a:r>
              <a:rPr lang="de-DE" sz="1600" dirty="0" err="1" smtClean="0"/>
              <a:t>mathematical</a:t>
            </a:r>
            <a:r>
              <a:rPr lang="de-DE" sz="1600" dirty="0" smtClean="0"/>
              <a:t>  model</a:t>
            </a:r>
          </a:p>
          <a:p>
            <a:pPr>
              <a:lnSpc>
                <a:spcPts val="1800"/>
              </a:lnSpc>
              <a:spcBef>
                <a:spcPts val="0"/>
              </a:spcBef>
              <a:buFont typeface="Wingdings" pitchFamily="2" charset="2"/>
              <a:buChar char="§"/>
            </a:pPr>
            <a:r>
              <a:rPr lang="de-DE" sz="1600" dirty="0" err="1" smtClean="0"/>
              <a:t>work</a:t>
            </a:r>
            <a:r>
              <a:rPr lang="de-DE" sz="1600" dirty="0" smtClean="0"/>
              <a:t> </a:t>
            </a:r>
            <a:r>
              <a:rPr lang="de-DE" sz="1600" dirty="0" err="1" smtClean="0"/>
              <a:t>mathematically</a:t>
            </a:r>
            <a:r>
              <a:rPr lang="de-DE" sz="1600" dirty="0" smtClean="0"/>
              <a:t> </a:t>
            </a:r>
            <a:r>
              <a:rPr lang="de-DE" sz="1600" dirty="0" err="1" smtClean="0"/>
              <a:t>within</a:t>
            </a:r>
            <a:r>
              <a:rPr lang="de-DE" sz="1600" dirty="0" smtClean="0"/>
              <a:t> </a:t>
            </a:r>
            <a:r>
              <a:rPr lang="de-DE" sz="1600" dirty="0" err="1" smtClean="0"/>
              <a:t>the</a:t>
            </a:r>
            <a:r>
              <a:rPr lang="de-DE" sz="1600" dirty="0" smtClean="0"/>
              <a:t> </a:t>
            </a:r>
            <a:r>
              <a:rPr lang="de-DE" sz="1600" dirty="0" err="1" smtClean="0"/>
              <a:t>mathematical</a:t>
            </a:r>
            <a:r>
              <a:rPr lang="de-DE" sz="1600" dirty="0" smtClean="0"/>
              <a:t> </a:t>
            </a:r>
            <a:r>
              <a:rPr lang="de-DE" sz="1600" dirty="0" err="1" smtClean="0"/>
              <a:t>model</a:t>
            </a:r>
            <a:r>
              <a:rPr lang="de-DE" sz="1600" dirty="0" smtClean="0"/>
              <a:t>, i.e. </a:t>
            </a:r>
          </a:p>
          <a:p>
            <a:pPr marL="0" indent="0">
              <a:lnSpc>
                <a:spcPts val="1800"/>
              </a:lnSpc>
              <a:spcBef>
                <a:spcPts val="0"/>
              </a:spcBef>
            </a:pPr>
            <a:r>
              <a:rPr lang="de-DE" altLang="de-DE" sz="1600" dirty="0" smtClean="0"/>
              <a:t>       c</a:t>
            </a:r>
            <a:r>
              <a:rPr lang="en-US" altLang="de-DE" sz="1600" dirty="0" err="1" smtClean="0"/>
              <a:t>onstruct</a:t>
            </a:r>
            <a:r>
              <a:rPr lang="en-US" altLang="de-DE" sz="1600" dirty="0" smtClean="0"/>
              <a:t> </a:t>
            </a:r>
            <a:r>
              <a:rPr lang="en-US" altLang="de-DE" sz="1600" dirty="0"/>
              <a:t>or select adequate mathematical models of the </a:t>
            </a:r>
            <a:r>
              <a:rPr lang="en-US" altLang="de-DE" sz="1600" dirty="0" smtClean="0"/>
              <a:t>  </a:t>
            </a:r>
          </a:p>
          <a:p>
            <a:pPr marL="0" indent="0">
              <a:lnSpc>
                <a:spcPts val="1800"/>
              </a:lnSpc>
              <a:spcBef>
                <a:spcPts val="0"/>
              </a:spcBef>
            </a:pPr>
            <a:r>
              <a:rPr lang="en-US" altLang="de-DE" sz="1600" dirty="0" smtClean="0"/>
              <a:t>       problem </a:t>
            </a:r>
            <a:r>
              <a:rPr lang="en-US" altLang="de-DE" sz="1600" dirty="0"/>
              <a:t>and develop solutions from within the model;</a:t>
            </a:r>
          </a:p>
          <a:p>
            <a:pPr>
              <a:buFont typeface="Wingdings" pitchFamily="2" charset="2"/>
              <a:buChar char="§"/>
            </a:pPr>
            <a:endParaRPr lang="de-DE" sz="1600" dirty="0" smtClean="0"/>
          </a:p>
          <a:p>
            <a:pPr>
              <a:lnSpc>
                <a:spcPts val="1800"/>
              </a:lnSpc>
              <a:spcBef>
                <a:spcPts val="0"/>
              </a:spcBef>
              <a:buFont typeface="Wingdings" pitchFamily="2" charset="2"/>
              <a:buChar char="§"/>
            </a:pPr>
            <a:r>
              <a:rPr lang="de-DE" sz="1600" dirty="0" err="1"/>
              <a:t>interpret</a:t>
            </a:r>
            <a:r>
              <a:rPr lang="de-DE" sz="1600" dirty="0"/>
              <a:t> </a:t>
            </a:r>
            <a:r>
              <a:rPr lang="de-DE" sz="1600" dirty="0" err="1"/>
              <a:t>mathematical</a:t>
            </a:r>
            <a:r>
              <a:rPr lang="de-DE" sz="1600" dirty="0"/>
              <a:t> </a:t>
            </a:r>
            <a:r>
              <a:rPr lang="de-DE" sz="1600" dirty="0" err="1"/>
              <a:t>results</a:t>
            </a:r>
            <a:r>
              <a:rPr lang="de-DE" sz="1600" dirty="0"/>
              <a:t> in a real </a:t>
            </a:r>
            <a:r>
              <a:rPr lang="de-DE" sz="1600" dirty="0" err="1"/>
              <a:t>situation</a:t>
            </a:r>
            <a:endParaRPr lang="de-DE" sz="1600" dirty="0"/>
          </a:p>
          <a:p>
            <a:pPr>
              <a:lnSpc>
                <a:spcPts val="1800"/>
              </a:lnSpc>
              <a:spcBef>
                <a:spcPts val="0"/>
              </a:spcBef>
              <a:buFont typeface="Wingdings" pitchFamily="2" charset="2"/>
              <a:buChar char="§"/>
            </a:pPr>
            <a:r>
              <a:rPr lang="en-US" altLang="de-DE" sz="1600" dirty="0"/>
              <a:t>evaluate the solution’s adequacy and validate it</a:t>
            </a:r>
          </a:p>
          <a:p>
            <a:pPr>
              <a:buFont typeface="Wingdings" pitchFamily="2" charset="2"/>
              <a:buChar char="§"/>
            </a:pPr>
            <a:endParaRPr lang="de-DE" sz="1800" dirty="0" smtClean="0"/>
          </a:p>
          <a:p>
            <a:pPr>
              <a:buFont typeface="Wingdings" pitchFamily="2" charset="2"/>
              <a:buChar char="§"/>
            </a:pPr>
            <a:endParaRPr lang="de-DE" sz="1800" dirty="0" smtClean="0">
              <a:solidFill>
                <a:srgbClr val="FFC000"/>
              </a:solidFill>
            </a:endParaRPr>
          </a:p>
        </p:txBody>
      </p:sp>
      <p:sp>
        <p:nvSpPr>
          <p:cNvPr id="4" name="Foliennummernplatzhalter 3"/>
          <p:cNvSpPr>
            <a:spLocks noGrp="1"/>
          </p:cNvSpPr>
          <p:nvPr>
            <p:ph type="sldNum" sz="quarter" idx="10"/>
          </p:nvPr>
        </p:nvSpPr>
        <p:spPr/>
        <p:txBody>
          <a:bodyPr/>
          <a:lstStyle/>
          <a:p>
            <a:pPr>
              <a:defRPr/>
            </a:pPr>
            <a:fld id="{90C58F70-4E14-4C00-BCA5-19ABADC27F94}" type="slidenum">
              <a:rPr lang="de-DE" smtClean="0"/>
              <a:pPr>
                <a:defRPr/>
              </a:pPr>
              <a:t>30</a:t>
            </a:fld>
            <a:endParaRPr lang="de-DE" dirty="0"/>
          </a:p>
        </p:txBody>
      </p:sp>
      <p:sp>
        <p:nvSpPr>
          <p:cNvPr id="7" name="Geschweifte Klammer rechts 6"/>
          <p:cNvSpPr/>
          <p:nvPr/>
        </p:nvSpPr>
        <p:spPr>
          <a:xfrm>
            <a:off x="6300788" y="2852738"/>
            <a:ext cx="215900" cy="1008062"/>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8" name="Geschweifte Klammer rechts 7"/>
          <p:cNvSpPr/>
          <p:nvPr/>
        </p:nvSpPr>
        <p:spPr>
          <a:xfrm>
            <a:off x="6300788" y="4149080"/>
            <a:ext cx="215900" cy="936104"/>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9" name="Geschweifte Klammer rechts 8"/>
          <p:cNvSpPr/>
          <p:nvPr/>
        </p:nvSpPr>
        <p:spPr>
          <a:xfrm>
            <a:off x="6300788" y="5373688"/>
            <a:ext cx="215900" cy="6477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de-DE"/>
          </a:p>
        </p:txBody>
      </p:sp>
      <p:sp>
        <p:nvSpPr>
          <p:cNvPr id="10" name="Textfeld 9"/>
          <p:cNvSpPr txBox="1"/>
          <p:nvPr/>
        </p:nvSpPr>
        <p:spPr>
          <a:xfrm>
            <a:off x="6732588" y="2852738"/>
            <a:ext cx="2087562" cy="954087"/>
          </a:xfrm>
          <a:prstGeom prst="rect">
            <a:avLst/>
          </a:prstGeom>
          <a:noFill/>
        </p:spPr>
        <p:txBody>
          <a:bodyPr>
            <a:spAutoFit/>
          </a:bodyPr>
          <a:lstStyle/>
          <a:p>
            <a:pPr>
              <a:defRPr/>
            </a:pPr>
            <a:r>
              <a:rPr lang="de-DE" sz="1400" dirty="0">
                <a:solidFill>
                  <a:srgbClr val="C00000"/>
                </a:solidFill>
                <a:latin typeface="+mj-lt"/>
              </a:rPr>
              <a:t>Sub-</a:t>
            </a:r>
            <a:r>
              <a:rPr lang="de-DE" sz="1400" dirty="0" err="1">
                <a:solidFill>
                  <a:srgbClr val="C00000"/>
                </a:solidFill>
                <a:latin typeface="+mj-lt"/>
              </a:rPr>
              <a:t>process</a:t>
            </a:r>
            <a:r>
              <a:rPr lang="de-DE" sz="1400" dirty="0">
                <a:solidFill>
                  <a:srgbClr val="C00000"/>
                </a:solidFill>
                <a:latin typeface="+mj-lt"/>
              </a:rPr>
              <a:t> 1:</a:t>
            </a:r>
          </a:p>
          <a:p>
            <a:pPr>
              <a:defRPr/>
            </a:pPr>
            <a:r>
              <a:rPr lang="de-DE" sz="1400" dirty="0">
                <a:solidFill>
                  <a:srgbClr val="C00000"/>
                </a:solidFill>
                <a:latin typeface="+mj-lt"/>
              </a:rPr>
              <a:t>Understanding – </a:t>
            </a:r>
            <a:r>
              <a:rPr lang="de-DE" sz="1400" dirty="0" err="1">
                <a:solidFill>
                  <a:srgbClr val="C00000"/>
                </a:solidFill>
                <a:latin typeface="+mj-lt"/>
              </a:rPr>
              <a:t>Simplifying</a:t>
            </a:r>
            <a:r>
              <a:rPr lang="de-DE" sz="1400" dirty="0">
                <a:solidFill>
                  <a:srgbClr val="C00000"/>
                </a:solidFill>
                <a:latin typeface="+mj-lt"/>
              </a:rPr>
              <a:t> – </a:t>
            </a:r>
            <a:r>
              <a:rPr lang="de-DE" sz="1400" dirty="0" err="1" smtClean="0">
                <a:solidFill>
                  <a:srgbClr val="C00000"/>
                </a:solidFill>
                <a:latin typeface="+mj-lt"/>
              </a:rPr>
              <a:t>Mathematising</a:t>
            </a:r>
            <a:endParaRPr lang="de-DE" sz="1400" dirty="0">
              <a:solidFill>
                <a:srgbClr val="C00000"/>
              </a:solidFill>
              <a:latin typeface="+mj-lt"/>
            </a:endParaRPr>
          </a:p>
        </p:txBody>
      </p:sp>
      <p:sp>
        <p:nvSpPr>
          <p:cNvPr id="11" name="Textfeld 10"/>
          <p:cNvSpPr txBox="1"/>
          <p:nvPr/>
        </p:nvSpPr>
        <p:spPr>
          <a:xfrm>
            <a:off x="6659563" y="4292600"/>
            <a:ext cx="2233612" cy="523875"/>
          </a:xfrm>
          <a:prstGeom prst="rect">
            <a:avLst/>
          </a:prstGeom>
          <a:noFill/>
        </p:spPr>
        <p:txBody>
          <a:bodyPr>
            <a:spAutoFit/>
          </a:bodyPr>
          <a:lstStyle/>
          <a:p>
            <a:pPr>
              <a:defRPr/>
            </a:pPr>
            <a:r>
              <a:rPr lang="de-DE" sz="1400" dirty="0">
                <a:solidFill>
                  <a:srgbClr val="C00000"/>
                </a:solidFill>
                <a:latin typeface="+mj-lt"/>
              </a:rPr>
              <a:t>Sub-</a:t>
            </a:r>
            <a:r>
              <a:rPr lang="de-DE" sz="1400" dirty="0" err="1">
                <a:solidFill>
                  <a:srgbClr val="C00000"/>
                </a:solidFill>
                <a:latin typeface="+mj-lt"/>
              </a:rPr>
              <a:t>process</a:t>
            </a:r>
            <a:r>
              <a:rPr lang="de-DE" sz="1400" dirty="0">
                <a:solidFill>
                  <a:srgbClr val="C00000"/>
                </a:solidFill>
                <a:latin typeface="+mj-lt"/>
              </a:rPr>
              <a:t> 2:</a:t>
            </a:r>
          </a:p>
          <a:p>
            <a:pPr>
              <a:defRPr/>
            </a:pPr>
            <a:r>
              <a:rPr lang="de-DE" sz="1400" dirty="0">
                <a:solidFill>
                  <a:srgbClr val="C00000"/>
                </a:solidFill>
                <a:latin typeface="+mj-lt"/>
              </a:rPr>
              <a:t>Working </a:t>
            </a:r>
            <a:r>
              <a:rPr lang="de-DE" sz="1400" dirty="0" err="1">
                <a:solidFill>
                  <a:srgbClr val="C00000"/>
                </a:solidFill>
                <a:latin typeface="+mj-lt"/>
              </a:rPr>
              <a:t>mathematically</a:t>
            </a:r>
            <a:endParaRPr lang="de-DE" sz="1400" dirty="0">
              <a:solidFill>
                <a:srgbClr val="C00000"/>
              </a:solidFill>
              <a:latin typeface="+mj-lt"/>
            </a:endParaRPr>
          </a:p>
        </p:txBody>
      </p:sp>
      <p:sp>
        <p:nvSpPr>
          <p:cNvPr id="12" name="Textfeld 11"/>
          <p:cNvSpPr txBox="1"/>
          <p:nvPr/>
        </p:nvSpPr>
        <p:spPr>
          <a:xfrm>
            <a:off x="6732588" y="5445125"/>
            <a:ext cx="2160587" cy="692497"/>
          </a:xfrm>
          <a:prstGeom prst="rect">
            <a:avLst/>
          </a:prstGeom>
          <a:noFill/>
        </p:spPr>
        <p:txBody>
          <a:bodyPr>
            <a:spAutoFit/>
          </a:bodyPr>
          <a:lstStyle/>
          <a:p>
            <a:pPr>
              <a:defRPr/>
            </a:pPr>
            <a:r>
              <a:rPr lang="de-DE" sz="1400" dirty="0">
                <a:solidFill>
                  <a:srgbClr val="C00000"/>
                </a:solidFill>
                <a:latin typeface="+mj-lt"/>
              </a:rPr>
              <a:t>Sub-</a:t>
            </a:r>
            <a:r>
              <a:rPr lang="de-DE" sz="1400" dirty="0" err="1">
                <a:solidFill>
                  <a:srgbClr val="C00000"/>
                </a:solidFill>
                <a:latin typeface="+mj-lt"/>
              </a:rPr>
              <a:t>process</a:t>
            </a:r>
            <a:r>
              <a:rPr lang="de-DE" sz="1400" dirty="0">
                <a:solidFill>
                  <a:srgbClr val="C00000"/>
                </a:solidFill>
                <a:latin typeface="+mj-lt"/>
              </a:rPr>
              <a:t> 3:</a:t>
            </a:r>
          </a:p>
          <a:p>
            <a:pPr>
              <a:defRPr/>
            </a:pPr>
            <a:r>
              <a:rPr lang="de-DE" sz="1400" dirty="0" err="1">
                <a:solidFill>
                  <a:srgbClr val="C00000"/>
                </a:solidFill>
                <a:latin typeface="+mj-lt"/>
              </a:rPr>
              <a:t>Interpreting</a:t>
            </a:r>
            <a:r>
              <a:rPr lang="de-DE" sz="1400" dirty="0">
                <a:solidFill>
                  <a:srgbClr val="C00000"/>
                </a:solidFill>
                <a:latin typeface="+mj-lt"/>
              </a:rPr>
              <a:t> – </a:t>
            </a:r>
            <a:r>
              <a:rPr lang="de-DE" sz="1400" dirty="0" err="1">
                <a:solidFill>
                  <a:srgbClr val="C00000"/>
                </a:solidFill>
                <a:latin typeface="+mj-lt"/>
              </a:rPr>
              <a:t>Validating</a:t>
            </a:r>
            <a:endParaRPr lang="de-DE" sz="1400" dirty="0">
              <a:solidFill>
                <a:srgbClr val="C00000"/>
              </a:solidFill>
              <a:latin typeface="+mj-lt"/>
            </a:endParaRPr>
          </a:p>
          <a:p>
            <a:pPr>
              <a:defRPr/>
            </a:pPr>
            <a:endParaRPr lang="de-DE" sz="1100" dirty="0">
              <a:solidFill>
                <a:srgbClr val="C00000"/>
              </a:solidFill>
              <a:latin typeface="+mj-lt"/>
            </a:endParaRPr>
          </a:p>
        </p:txBody>
      </p:sp>
    </p:spTree>
    <p:extLst>
      <p:ext uri="{BB962C8B-B14F-4D97-AF65-F5344CB8AC3E}">
        <p14:creationId xmlns:p14="http://schemas.microsoft.com/office/powerpoint/2010/main" val="425963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0484">
                                            <p:txEl>
                                              <p:pRg st="0" end="0"/>
                                            </p:txEl>
                                          </p:spTgt>
                                        </p:tgtEl>
                                        <p:attrNameLst>
                                          <p:attrName>style.visibility</p:attrName>
                                        </p:attrNameLst>
                                      </p:cBhvr>
                                      <p:to>
                                        <p:strVal val="visible"/>
                                      </p:to>
                                    </p:set>
                                    <p:animEffect transition="in" filter="fade">
                                      <p:cBhvr>
                                        <p:cTn id="13" dur="1000"/>
                                        <p:tgtEl>
                                          <p:spTgt spid="20484">
                                            <p:txEl>
                                              <p:pRg st="0" end="0"/>
                                            </p:txEl>
                                          </p:spTgt>
                                        </p:tgtEl>
                                      </p:cBhvr>
                                    </p:animEffect>
                                    <p:anim calcmode="lin" valueType="num">
                                      <p:cBhvr>
                                        <p:cTn id="14" dur="10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04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0484">
                                            <p:txEl>
                                              <p:pRg st="1" end="1"/>
                                            </p:txEl>
                                          </p:spTgt>
                                        </p:tgtEl>
                                        <p:attrNameLst>
                                          <p:attrName>style.visibility</p:attrName>
                                        </p:attrNameLst>
                                      </p:cBhvr>
                                      <p:to>
                                        <p:strVal val="visible"/>
                                      </p:to>
                                    </p:set>
                                    <p:animEffect transition="in" filter="fade">
                                      <p:cBhvr>
                                        <p:cTn id="20" dur="1000"/>
                                        <p:tgtEl>
                                          <p:spTgt spid="20484">
                                            <p:txEl>
                                              <p:pRg st="1" end="1"/>
                                            </p:txEl>
                                          </p:spTgt>
                                        </p:tgtEl>
                                      </p:cBhvr>
                                    </p:animEffect>
                                    <p:anim calcmode="lin" valueType="num">
                                      <p:cBhvr>
                                        <p:cTn id="21" dur="10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204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0484">
                                            <p:txEl>
                                              <p:pRg st="2" end="2"/>
                                            </p:txEl>
                                          </p:spTgt>
                                        </p:tgtEl>
                                        <p:attrNameLst>
                                          <p:attrName>style.visibility</p:attrName>
                                        </p:attrNameLst>
                                      </p:cBhvr>
                                      <p:to>
                                        <p:strVal val="visible"/>
                                      </p:to>
                                    </p:set>
                                    <p:animEffect transition="in" filter="fade">
                                      <p:cBhvr>
                                        <p:cTn id="27" dur="1000"/>
                                        <p:tgtEl>
                                          <p:spTgt spid="20484">
                                            <p:txEl>
                                              <p:pRg st="2" end="2"/>
                                            </p:txEl>
                                          </p:spTgt>
                                        </p:tgtEl>
                                      </p:cBhvr>
                                    </p:animEffect>
                                    <p:anim calcmode="lin" valueType="num">
                                      <p:cBhvr>
                                        <p:cTn id="28" dur="10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04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484">
                                            <p:txEl>
                                              <p:pRg st="3" end="3"/>
                                            </p:txEl>
                                          </p:spTgt>
                                        </p:tgtEl>
                                        <p:attrNameLst>
                                          <p:attrName>style.visibility</p:attrName>
                                        </p:attrNameLst>
                                      </p:cBhvr>
                                      <p:to>
                                        <p:strVal val="visible"/>
                                      </p:to>
                                    </p:set>
                                    <p:animEffect transition="in" filter="fade">
                                      <p:cBhvr>
                                        <p:cTn id="34" dur="1000"/>
                                        <p:tgtEl>
                                          <p:spTgt spid="20484">
                                            <p:txEl>
                                              <p:pRg st="3" end="3"/>
                                            </p:txEl>
                                          </p:spTgt>
                                        </p:tgtEl>
                                      </p:cBhvr>
                                    </p:animEffect>
                                    <p:anim calcmode="lin" valueType="num">
                                      <p:cBhvr>
                                        <p:cTn id="35" dur="10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04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20484">
                                            <p:txEl>
                                              <p:pRg st="4" end="4"/>
                                            </p:txEl>
                                          </p:spTgt>
                                        </p:tgtEl>
                                        <p:attrNameLst>
                                          <p:attrName>style.visibility</p:attrName>
                                        </p:attrNameLst>
                                      </p:cBhvr>
                                      <p:to>
                                        <p:strVal val="visible"/>
                                      </p:to>
                                    </p:set>
                                    <p:animEffect transition="in" filter="fade">
                                      <p:cBhvr>
                                        <p:cTn id="41" dur="1000"/>
                                        <p:tgtEl>
                                          <p:spTgt spid="20484">
                                            <p:txEl>
                                              <p:pRg st="4" end="4"/>
                                            </p:txEl>
                                          </p:spTgt>
                                        </p:tgtEl>
                                      </p:cBhvr>
                                    </p:animEffect>
                                    <p:anim calcmode="lin" valueType="num">
                                      <p:cBhvr>
                                        <p:cTn id="42" dur="10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04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484">
                                            <p:txEl>
                                              <p:pRg st="5" end="5"/>
                                            </p:txEl>
                                          </p:spTgt>
                                        </p:tgtEl>
                                        <p:attrNameLst>
                                          <p:attrName>style.visibility</p:attrName>
                                        </p:attrNameLst>
                                      </p:cBhvr>
                                      <p:to>
                                        <p:strVal val="visible"/>
                                      </p:to>
                                    </p:set>
                                    <p:animEffect transition="in" filter="fade">
                                      <p:cBhvr>
                                        <p:cTn id="48" dur="1000"/>
                                        <p:tgtEl>
                                          <p:spTgt spid="20484">
                                            <p:txEl>
                                              <p:pRg st="5" end="5"/>
                                            </p:txEl>
                                          </p:spTgt>
                                        </p:tgtEl>
                                      </p:cBhvr>
                                    </p:animEffect>
                                    <p:anim calcmode="lin" valueType="num">
                                      <p:cBhvr>
                                        <p:cTn id="49" dur="10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04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484">
                                            <p:txEl>
                                              <p:pRg st="6" end="6"/>
                                            </p:txEl>
                                          </p:spTgt>
                                        </p:tgtEl>
                                        <p:attrNameLst>
                                          <p:attrName>style.visibility</p:attrName>
                                        </p:attrNameLst>
                                      </p:cBhvr>
                                      <p:to>
                                        <p:strVal val="visible"/>
                                      </p:to>
                                    </p:set>
                                    <p:animEffect transition="in" filter="fade">
                                      <p:cBhvr>
                                        <p:cTn id="55" dur="1000"/>
                                        <p:tgtEl>
                                          <p:spTgt spid="20484">
                                            <p:txEl>
                                              <p:pRg st="6" end="6"/>
                                            </p:txEl>
                                          </p:spTgt>
                                        </p:tgtEl>
                                      </p:cBhvr>
                                    </p:animEffect>
                                    <p:anim calcmode="lin" valueType="num">
                                      <p:cBhvr>
                                        <p:cTn id="56" dur="10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048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0484">
                                            <p:txEl>
                                              <p:pRg st="7" end="7"/>
                                            </p:txEl>
                                          </p:spTgt>
                                        </p:tgtEl>
                                        <p:attrNameLst>
                                          <p:attrName>style.visibility</p:attrName>
                                        </p:attrNameLst>
                                      </p:cBhvr>
                                      <p:to>
                                        <p:strVal val="visible"/>
                                      </p:to>
                                    </p:set>
                                    <p:animEffect transition="in" filter="fade">
                                      <p:cBhvr>
                                        <p:cTn id="62" dur="1000"/>
                                        <p:tgtEl>
                                          <p:spTgt spid="20484">
                                            <p:txEl>
                                              <p:pRg st="7" end="7"/>
                                            </p:txEl>
                                          </p:spTgt>
                                        </p:tgtEl>
                                      </p:cBhvr>
                                    </p:animEffect>
                                    <p:anim calcmode="lin" valueType="num">
                                      <p:cBhvr>
                                        <p:cTn id="63" dur="10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2048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0484">
                                            <p:txEl>
                                              <p:pRg st="8" end="8"/>
                                            </p:txEl>
                                          </p:spTgt>
                                        </p:tgtEl>
                                        <p:attrNameLst>
                                          <p:attrName>style.visibility</p:attrName>
                                        </p:attrNameLst>
                                      </p:cBhvr>
                                      <p:to>
                                        <p:strVal val="visible"/>
                                      </p:to>
                                    </p:set>
                                    <p:animEffect transition="in" filter="fade">
                                      <p:cBhvr>
                                        <p:cTn id="69" dur="1000"/>
                                        <p:tgtEl>
                                          <p:spTgt spid="20484">
                                            <p:txEl>
                                              <p:pRg st="8" end="8"/>
                                            </p:txEl>
                                          </p:spTgt>
                                        </p:tgtEl>
                                      </p:cBhvr>
                                    </p:animEffect>
                                    <p:anim calcmode="lin" valueType="num">
                                      <p:cBhvr>
                                        <p:cTn id="70" dur="1000" fill="hold"/>
                                        <p:tgtEl>
                                          <p:spTgt spid="20484">
                                            <p:txEl>
                                              <p:pRg st="8" end="8"/>
                                            </p:txEl>
                                          </p:spTgt>
                                        </p:tgtEl>
                                        <p:attrNameLst>
                                          <p:attrName>ppt_x</p:attrName>
                                        </p:attrNameLst>
                                      </p:cBhvr>
                                      <p:tavLst>
                                        <p:tav tm="0">
                                          <p:val>
                                            <p:strVal val="#ppt_x"/>
                                          </p:val>
                                        </p:tav>
                                        <p:tav tm="100000">
                                          <p:val>
                                            <p:strVal val="#ppt_x"/>
                                          </p:val>
                                        </p:tav>
                                      </p:tavLst>
                                    </p:anim>
                                    <p:anim calcmode="lin" valueType="num">
                                      <p:cBhvr>
                                        <p:cTn id="71" dur="1000" fill="hold"/>
                                        <p:tgtEl>
                                          <p:spTgt spid="2048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0484">
                                            <p:txEl>
                                              <p:pRg st="9" end="9"/>
                                            </p:txEl>
                                          </p:spTgt>
                                        </p:tgtEl>
                                        <p:attrNameLst>
                                          <p:attrName>style.visibility</p:attrName>
                                        </p:attrNameLst>
                                      </p:cBhvr>
                                      <p:to>
                                        <p:strVal val="visible"/>
                                      </p:to>
                                    </p:set>
                                    <p:animEffect transition="in" filter="fade">
                                      <p:cBhvr>
                                        <p:cTn id="76" dur="1000"/>
                                        <p:tgtEl>
                                          <p:spTgt spid="20484">
                                            <p:txEl>
                                              <p:pRg st="9" end="9"/>
                                            </p:txEl>
                                          </p:spTgt>
                                        </p:tgtEl>
                                      </p:cBhvr>
                                    </p:animEffect>
                                    <p:anim calcmode="lin" valueType="num">
                                      <p:cBhvr>
                                        <p:cTn id="77" dur="1000" fill="hold"/>
                                        <p:tgtEl>
                                          <p:spTgt spid="20484">
                                            <p:txEl>
                                              <p:pRg st="9" end="9"/>
                                            </p:txEl>
                                          </p:spTgt>
                                        </p:tgtEl>
                                        <p:attrNameLst>
                                          <p:attrName>ppt_x</p:attrName>
                                        </p:attrNameLst>
                                      </p:cBhvr>
                                      <p:tavLst>
                                        <p:tav tm="0">
                                          <p:val>
                                            <p:strVal val="#ppt_x"/>
                                          </p:val>
                                        </p:tav>
                                        <p:tav tm="100000">
                                          <p:val>
                                            <p:strVal val="#ppt_x"/>
                                          </p:val>
                                        </p:tav>
                                      </p:tavLst>
                                    </p:anim>
                                    <p:anim calcmode="lin" valueType="num">
                                      <p:cBhvr>
                                        <p:cTn id="78" dur="1000" fill="hold"/>
                                        <p:tgtEl>
                                          <p:spTgt spid="2048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0484">
                                            <p:txEl>
                                              <p:pRg st="11" end="11"/>
                                            </p:txEl>
                                          </p:spTgt>
                                        </p:tgtEl>
                                        <p:attrNameLst>
                                          <p:attrName>style.visibility</p:attrName>
                                        </p:attrNameLst>
                                      </p:cBhvr>
                                      <p:to>
                                        <p:strVal val="visible"/>
                                      </p:to>
                                    </p:set>
                                    <p:animEffect transition="in" filter="fade">
                                      <p:cBhvr>
                                        <p:cTn id="83" dur="1000"/>
                                        <p:tgtEl>
                                          <p:spTgt spid="20484">
                                            <p:txEl>
                                              <p:pRg st="11" end="11"/>
                                            </p:txEl>
                                          </p:spTgt>
                                        </p:tgtEl>
                                      </p:cBhvr>
                                    </p:animEffect>
                                    <p:anim calcmode="lin" valueType="num">
                                      <p:cBhvr>
                                        <p:cTn id="84" dur="1000" fill="hold"/>
                                        <p:tgtEl>
                                          <p:spTgt spid="20484">
                                            <p:txEl>
                                              <p:pRg st="11" end="11"/>
                                            </p:txEl>
                                          </p:spTgt>
                                        </p:tgtEl>
                                        <p:attrNameLst>
                                          <p:attrName>ppt_x</p:attrName>
                                        </p:attrNameLst>
                                      </p:cBhvr>
                                      <p:tavLst>
                                        <p:tav tm="0">
                                          <p:val>
                                            <p:strVal val="#ppt_x"/>
                                          </p:val>
                                        </p:tav>
                                        <p:tav tm="100000">
                                          <p:val>
                                            <p:strVal val="#ppt_x"/>
                                          </p:val>
                                        </p:tav>
                                      </p:tavLst>
                                    </p:anim>
                                    <p:anim calcmode="lin" valueType="num">
                                      <p:cBhvr>
                                        <p:cTn id="85" dur="1000" fill="hold"/>
                                        <p:tgtEl>
                                          <p:spTgt spid="20484">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0484">
                                            <p:txEl>
                                              <p:pRg st="12" end="12"/>
                                            </p:txEl>
                                          </p:spTgt>
                                        </p:tgtEl>
                                        <p:attrNameLst>
                                          <p:attrName>style.visibility</p:attrName>
                                        </p:attrNameLst>
                                      </p:cBhvr>
                                      <p:to>
                                        <p:strVal val="visible"/>
                                      </p:to>
                                    </p:set>
                                    <p:animEffect transition="in" filter="fade">
                                      <p:cBhvr>
                                        <p:cTn id="90" dur="1000"/>
                                        <p:tgtEl>
                                          <p:spTgt spid="20484">
                                            <p:txEl>
                                              <p:pRg st="12" end="12"/>
                                            </p:txEl>
                                          </p:spTgt>
                                        </p:tgtEl>
                                      </p:cBhvr>
                                    </p:animEffect>
                                    <p:anim calcmode="lin" valueType="num">
                                      <p:cBhvr>
                                        <p:cTn id="91" dur="1000" fill="hold"/>
                                        <p:tgtEl>
                                          <p:spTgt spid="20484">
                                            <p:txEl>
                                              <p:pRg st="12" end="12"/>
                                            </p:txEl>
                                          </p:spTgt>
                                        </p:tgtEl>
                                        <p:attrNameLst>
                                          <p:attrName>ppt_x</p:attrName>
                                        </p:attrNameLst>
                                      </p:cBhvr>
                                      <p:tavLst>
                                        <p:tav tm="0">
                                          <p:val>
                                            <p:strVal val="#ppt_x"/>
                                          </p:val>
                                        </p:tav>
                                        <p:tav tm="100000">
                                          <p:val>
                                            <p:strVal val="#ppt_x"/>
                                          </p:val>
                                        </p:tav>
                                      </p:tavLst>
                                    </p:anim>
                                    <p:anim calcmode="lin" valueType="num">
                                      <p:cBhvr>
                                        <p:cTn id="92" dur="1000" fill="hold"/>
                                        <p:tgtEl>
                                          <p:spTgt spid="20484">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1000"/>
                                        <p:tgtEl>
                                          <p:spTgt spid="7"/>
                                        </p:tgtEl>
                                      </p:cBhvr>
                                    </p:animEffect>
                                    <p:anim calcmode="lin" valueType="num">
                                      <p:cBhvr>
                                        <p:cTn id="98" dur="1000" fill="hold"/>
                                        <p:tgtEl>
                                          <p:spTgt spid="7"/>
                                        </p:tgtEl>
                                        <p:attrNameLst>
                                          <p:attrName>ppt_x</p:attrName>
                                        </p:attrNameLst>
                                      </p:cBhvr>
                                      <p:tavLst>
                                        <p:tav tm="0">
                                          <p:val>
                                            <p:strVal val="#ppt_x"/>
                                          </p:val>
                                        </p:tav>
                                        <p:tav tm="100000">
                                          <p:val>
                                            <p:strVal val="#ppt_x"/>
                                          </p:val>
                                        </p:tav>
                                      </p:tavLst>
                                    </p:anim>
                                    <p:anim calcmode="lin" valueType="num">
                                      <p:cBhvr>
                                        <p:cTn id="9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2" fill="hold" grpId="0" nodeType="click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additive="base">
                                        <p:cTn id="104" dur="500" fill="hold"/>
                                        <p:tgtEl>
                                          <p:spTgt spid="10"/>
                                        </p:tgtEl>
                                        <p:attrNameLst>
                                          <p:attrName>ppt_x</p:attrName>
                                        </p:attrNameLst>
                                      </p:cBhvr>
                                      <p:tavLst>
                                        <p:tav tm="0">
                                          <p:val>
                                            <p:strVal val="1+#ppt_w/2"/>
                                          </p:val>
                                        </p:tav>
                                        <p:tav tm="100000">
                                          <p:val>
                                            <p:strVal val="#ppt_x"/>
                                          </p:val>
                                        </p:tav>
                                      </p:tavLst>
                                    </p:anim>
                                    <p:anim calcmode="lin" valueType="num">
                                      <p:cBhvr additive="base">
                                        <p:cTn id="10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fade">
                                      <p:cBhvr>
                                        <p:cTn id="110" dur="1000"/>
                                        <p:tgtEl>
                                          <p:spTgt spid="8"/>
                                        </p:tgtEl>
                                      </p:cBhvr>
                                    </p:animEffect>
                                    <p:anim calcmode="lin" valueType="num">
                                      <p:cBhvr>
                                        <p:cTn id="111" dur="1000" fill="hold"/>
                                        <p:tgtEl>
                                          <p:spTgt spid="8"/>
                                        </p:tgtEl>
                                        <p:attrNameLst>
                                          <p:attrName>ppt_x</p:attrName>
                                        </p:attrNameLst>
                                      </p:cBhvr>
                                      <p:tavLst>
                                        <p:tav tm="0">
                                          <p:val>
                                            <p:strVal val="#ppt_x"/>
                                          </p:val>
                                        </p:tav>
                                        <p:tav tm="100000">
                                          <p:val>
                                            <p:strVal val="#ppt_x"/>
                                          </p:val>
                                        </p:tav>
                                      </p:tavLst>
                                    </p:anim>
                                    <p:anim calcmode="lin" valueType="num">
                                      <p:cBhvr>
                                        <p:cTn id="1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11"/>
                                        </p:tgtEl>
                                        <p:attrNameLst>
                                          <p:attrName>style.visibility</p:attrName>
                                        </p:attrNameLst>
                                      </p:cBhvr>
                                      <p:to>
                                        <p:strVal val="visible"/>
                                      </p:to>
                                    </p:set>
                                    <p:anim calcmode="lin" valueType="num">
                                      <p:cBhvr additive="base">
                                        <p:cTn id="117" dur="500" fill="hold"/>
                                        <p:tgtEl>
                                          <p:spTgt spid="11"/>
                                        </p:tgtEl>
                                        <p:attrNameLst>
                                          <p:attrName>ppt_x</p:attrName>
                                        </p:attrNameLst>
                                      </p:cBhvr>
                                      <p:tavLst>
                                        <p:tav tm="0">
                                          <p:val>
                                            <p:strVal val="1+#ppt_w/2"/>
                                          </p:val>
                                        </p:tav>
                                        <p:tav tm="100000">
                                          <p:val>
                                            <p:strVal val="#ppt_x"/>
                                          </p:val>
                                        </p:tav>
                                      </p:tavLst>
                                    </p:anim>
                                    <p:anim calcmode="lin" valueType="num">
                                      <p:cBhvr additive="base">
                                        <p:cTn id="11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9"/>
                                        </p:tgtEl>
                                        <p:attrNameLst>
                                          <p:attrName>style.visibility</p:attrName>
                                        </p:attrNameLst>
                                      </p:cBhvr>
                                      <p:to>
                                        <p:strVal val="visible"/>
                                      </p:to>
                                    </p:set>
                                    <p:animEffect transition="in" filter="fade">
                                      <p:cBhvr>
                                        <p:cTn id="123" dur="1000"/>
                                        <p:tgtEl>
                                          <p:spTgt spid="9"/>
                                        </p:tgtEl>
                                      </p:cBhvr>
                                    </p:animEffect>
                                    <p:anim calcmode="lin" valueType="num">
                                      <p:cBhvr>
                                        <p:cTn id="124" dur="1000" fill="hold"/>
                                        <p:tgtEl>
                                          <p:spTgt spid="9"/>
                                        </p:tgtEl>
                                        <p:attrNameLst>
                                          <p:attrName>ppt_x</p:attrName>
                                        </p:attrNameLst>
                                      </p:cBhvr>
                                      <p:tavLst>
                                        <p:tav tm="0">
                                          <p:val>
                                            <p:strVal val="#ppt_x"/>
                                          </p:val>
                                        </p:tav>
                                        <p:tav tm="100000">
                                          <p:val>
                                            <p:strVal val="#ppt_x"/>
                                          </p:val>
                                        </p:tav>
                                      </p:tavLst>
                                    </p:anim>
                                    <p:anim calcmode="lin" valueType="num">
                                      <p:cBhvr>
                                        <p:cTn id="1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2" fill="hold" grpId="0" nodeType="clickEffect">
                                  <p:stCondLst>
                                    <p:cond delay="0"/>
                                  </p:stCondLst>
                                  <p:childTnLst>
                                    <p:set>
                                      <p:cBhvr>
                                        <p:cTn id="129" dur="1" fill="hold">
                                          <p:stCondLst>
                                            <p:cond delay="0"/>
                                          </p:stCondLst>
                                        </p:cTn>
                                        <p:tgtEl>
                                          <p:spTgt spid="12"/>
                                        </p:tgtEl>
                                        <p:attrNameLst>
                                          <p:attrName>style.visibility</p:attrName>
                                        </p:attrNameLst>
                                      </p:cBhvr>
                                      <p:to>
                                        <p:strVal val="visible"/>
                                      </p:to>
                                    </p:set>
                                    <p:anim calcmode="lin" valueType="num">
                                      <p:cBhvr additive="base">
                                        <p:cTn id="130" dur="500" fill="hold"/>
                                        <p:tgtEl>
                                          <p:spTgt spid="12"/>
                                        </p:tgtEl>
                                        <p:attrNameLst>
                                          <p:attrName>ppt_x</p:attrName>
                                        </p:attrNameLst>
                                      </p:cBhvr>
                                      <p:tavLst>
                                        <p:tav tm="0">
                                          <p:val>
                                            <p:strVal val="1+#ppt_w/2"/>
                                          </p:val>
                                        </p:tav>
                                        <p:tav tm="100000">
                                          <p:val>
                                            <p:strVal val="#ppt_x"/>
                                          </p:val>
                                        </p:tav>
                                      </p:tavLst>
                                    </p:anim>
                                    <p:anim calcmode="lin" valueType="num">
                                      <p:cBhvr additive="base">
                                        <p:cTn id="1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484" grpId="0" build="p"/>
      <p:bldP spid="7" grpId="0" animBg="1"/>
      <p:bldP spid="8" grpId="0" animBg="1"/>
      <p:bldP spid="9" grpId="0" animBg="1"/>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276872"/>
            <a:ext cx="8352000" cy="648000"/>
          </a:xfrm>
        </p:spPr>
        <p:txBody>
          <a:bodyPr>
            <a:noAutofit/>
          </a:bodyPr>
          <a:lstStyle/>
          <a:p>
            <a:r>
              <a:rPr lang="de-DE" sz="4400" dirty="0"/>
              <a:t>2. Promotion </a:t>
            </a:r>
            <a:r>
              <a:rPr lang="de-DE" sz="4400" dirty="0" err="1"/>
              <a:t>of</a:t>
            </a:r>
            <a:r>
              <a:rPr lang="de-DE" sz="4400" dirty="0"/>
              <a:t> </a:t>
            </a:r>
            <a:r>
              <a:rPr lang="de-DE" sz="4400" dirty="0" err="1"/>
              <a:t>modelling</a:t>
            </a:r>
            <a:r>
              <a:rPr lang="de-DE" sz="4400" dirty="0"/>
              <a:t> </a:t>
            </a:r>
            <a:r>
              <a:rPr lang="de-DE" sz="4400" dirty="0" err="1"/>
              <a:t>competencies</a:t>
            </a:r>
            <a:endParaRPr lang="de-DE" sz="4400"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31</a:t>
            </a:fld>
            <a:endParaRPr lang="de-DE" dirty="0"/>
          </a:p>
        </p:txBody>
      </p:sp>
    </p:spTree>
    <p:extLst>
      <p:ext uri="{BB962C8B-B14F-4D97-AF65-F5344CB8AC3E}">
        <p14:creationId xmlns:p14="http://schemas.microsoft.com/office/powerpoint/2010/main" val="2326089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844824"/>
            <a:ext cx="8352464" cy="567192"/>
          </a:xfrm>
        </p:spPr>
        <p:txBody>
          <a:bodyPr>
            <a:normAutofit fontScale="90000"/>
          </a:bodyPr>
          <a:lstStyle/>
          <a:p>
            <a:r>
              <a:rPr lang="de-DE" dirty="0" err="1"/>
              <a:t>How</a:t>
            </a:r>
            <a:r>
              <a:rPr lang="de-DE" dirty="0"/>
              <a:t> </a:t>
            </a:r>
            <a:r>
              <a:rPr lang="de-DE" dirty="0" err="1"/>
              <a:t>can</a:t>
            </a:r>
            <a:r>
              <a:rPr lang="de-DE" dirty="0"/>
              <a:t> </a:t>
            </a:r>
            <a:r>
              <a:rPr lang="de-DE" dirty="0" err="1"/>
              <a:t>we</a:t>
            </a:r>
            <a:r>
              <a:rPr lang="de-DE" dirty="0"/>
              <a:t> promote </a:t>
            </a:r>
            <a:r>
              <a:rPr lang="de-DE" dirty="0" err="1"/>
              <a:t>modelling</a:t>
            </a:r>
            <a:r>
              <a:rPr lang="de-DE" dirty="0"/>
              <a:t> </a:t>
            </a:r>
            <a:r>
              <a:rPr lang="de-DE" dirty="0" err="1"/>
              <a:t>competencies</a:t>
            </a:r>
            <a:r>
              <a:rPr lang="de-DE" dirty="0"/>
              <a:t> in </a:t>
            </a:r>
            <a:r>
              <a:rPr lang="de-DE" dirty="0" err="1"/>
              <a:t>mathematics</a:t>
            </a:r>
            <a:r>
              <a:rPr lang="de-DE" dirty="0"/>
              <a:t> </a:t>
            </a:r>
            <a:r>
              <a:rPr lang="de-DE" dirty="0" err="1"/>
              <a:t>education</a:t>
            </a:r>
            <a:r>
              <a:rPr lang="de-DE" dirty="0"/>
              <a:t>?</a:t>
            </a:r>
            <a:br>
              <a:rPr lang="de-DE" dirty="0"/>
            </a:br>
            <a:endParaRPr lang="de-DE" dirty="0"/>
          </a:p>
        </p:txBody>
      </p:sp>
      <p:sp>
        <p:nvSpPr>
          <p:cNvPr id="3" name="Inhaltsplatzhalter 2"/>
          <p:cNvSpPr>
            <a:spLocks noGrp="1"/>
          </p:cNvSpPr>
          <p:nvPr>
            <p:ph idx="1"/>
          </p:nvPr>
        </p:nvSpPr>
        <p:spPr>
          <a:xfrm>
            <a:off x="395536" y="2492896"/>
            <a:ext cx="8352000" cy="3672000"/>
          </a:xfrm>
        </p:spPr>
        <p:txBody>
          <a:bodyPr/>
          <a:lstStyle/>
          <a:p>
            <a:r>
              <a:rPr lang="de-DE" dirty="0" err="1" smtClean="0"/>
              <a:t>Many</a:t>
            </a:r>
            <a:r>
              <a:rPr lang="de-DE" dirty="0" smtClean="0"/>
              <a:t> </a:t>
            </a:r>
            <a:r>
              <a:rPr lang="de-DE" dirty="0" err="1" smtClean="0"/>
              <a:t>important</a:t>
            </a:r>
            <a:r>
              <a:rPr lang="de-DE" dirty="0" smtClean="0"/>
              <a:t> </a:t>
            </a:r>
            <a:r>
              <a:rPr lang="de-DE" dirty="0" err="1" smtClean="0"/>
              <a:t>issues</a:t>
            </a:r>
            <a:r>
              <a:rPr lang="de-DE" dirty="0" smtClean="0"/>
              <a:t>, in </a:t>
            </a:r>
            <a:r>
              <a:rPr lang="de-DE" dirty="0" err="1" smtClean="0"/>
              <a:t>the</a:t>
            </a:r>
            <a:r>
              <a:rPr lang="de-DE" dirty="0" smtClean="0"/>
              <a:t> </a:t>
            </a:r>
            <a:r>
              <a:rPr lang="de-DE" dirty="0" err="1" smtClean="0"/>
              <a:t>following</a:t>
            </a:r>
            <a:r>
              <a:rPr lang="de-DE" dirty="0" smtClean="0"/>
              <a:t> </a:t>
            </a:r>
            <a:r>
              <a:rPr lang="de-DE" dirty="0" err="1" smtClean="0"/>
              <a:t>only</a:t>
            </a:r>
            <a:r>
              <a:rPr lang="de-DE" dirty="0" smtClean="0"/>
              <a:t> a </a:t>
            </a:r>
            <a:r>
              <a:rPr lang="de-DE" dirty="0" err="1" smtClean="0"/>
              <a:t>few</a:t>
            </a:r>
            <a:r>
              <a:rPr lang="de-DE" dirty="0" smtClean="0"/>
              <a:t> </a:t>
            </a:r>
            <a:r>
              <a:rPr lang="de-DE" dirty="0" err="1" smtClean="0"/>
              <a:t>key</a:t>
            </a:r>
            <a:r>
              <a:rPr lang="de-DE" dirty="0" smtClean="0"/>
              <a:t> </a:t>
            </a:r>
            <a:r>
              <a:rPr lang="de-DE" dirty="0" err="1" smtClean="0"/>
              <a:t>aspects</a:t>
            </a:r>
            <a:r>
              <a:rPr lang="de-DE" dirty="0" smtClean="0"/>
              <a:t> </a:t>
            </a:r>
            <a:r>
              <a:rPr lang="de-DE" dirty="0" err="1" smtClean="0"/>
              <a:t>selected</a:t>
            </a:r>
            <a:r>
              <a:rPr lang="de-DE" dirty="0" smtClean="0"/>
              <a:t>. </a:t>
            </a:r>
            <a:endParaRPr lang="de-DE" dirty="0"/>
          </a:p>
          <a:p>
            <a:pPr marL="0" indent="0"/>
            <a:r>
              <a:rPr lang="en-GB" dirty="0"/>
              <a:t>T</a:t>
            </a:r>
            <a:r>
              <a:rPr lang="en-GB" dirty="0" smtClean="0"/>
              <a:t>wo </a:t>
            </a:r>
            <a:r>
              <a:rPr lang="en-GB" dirty="0"/>
              <a:t>different approaches of fostering mathematical modelling </a:t>
            </a:r>
            <a:r>
              <a:rPr lang="en-GB" dirty="0" smtClean="0"/>
              <a:t>competencies:</a:t>
            </a:r>
          </a:p>
          <a:p>
            <a:pPr>
              <a:buFont typeface="Arial" panose="020B0604020202020204" pitchFamily="34" charset="0"/>
              <a:buChar char="•"/>
            </a:pPr>
            <a:r>
              <a:rPr lang="en-GB" b="1" dirty="0" smtClean="0"/>
              <a:t>holistic approach</a:t>
            </a:r>
            <a:r>
              <a:rPr lang="en-GB" dirty="0" smtClean="0"/>
              <a:t>: the development </a:t>
            </a:r>
            <a:r>
              <a:rPr lang="en-GB" dirty="0"/>
              <a:t>of modelling competencies should be fostered by performing complete processes of mathematical modelling, whereby the complexity and difficulty of the problems should be matched to the competencies of the learners (Haines, Crouch &amp; </a:t>
            </a:r>
            <a:r>
              <a:rPr lang="en-GB" dirty="0" err="1"/>
              <a:t>Fitzharris</a:t>
            </a:r>
            <a:r>
              <a:rPr lang="en-GB" dirty="0"/>
              <a:t>, 2003). </a:t>
            </a:r>
            <a:endParaRPr lang="en-GB" dirty="0" smtClean="0"/>
          </a:p>
          <a:p>
            <a:pPr>
              <a:buFont typeface="Arial" panose="020B0604020202020204" pitchFamily="34" charset="0"/>
              <a:buChar char="•"/>
            </a:pPr>
            <a:r>
              <a:rPr lang="en-GB" b="1" dirty="0" smtClean="0"/>
              <a:t>atomistic approach: </a:t>
            </a:r>
            <a:r>
              <a:rPr lang="en-GB" dirty="0" smtClean="0"/>
              <a:t>propagates the </a:t>
            </a:r>
            <a:r>
              <a:rPr lang="en-GB" dirty="0"/>
              <a:t>individual fostering of sub-competencies of mathematical </a:t>
            </a:r>
            <a:r>
              <a:rPr lang="en-GB" dirty="0" smtClean="0"/>
              <a:t>modelling, because implementation </a:t>
            </a:r>
            <a:r>
              <a:rPr lang="en-GB" dirty="0"/>
              <a:t>of complete modelling </a:t>
            </a:r>
            <a:r>
              <a:rPr lang="en-GB" dirty="0" smtClean="0"/>
              <a:t>problems would </a:t>
            </a:r>
            <a:r>
              <a:rPr lang="en-GB" dirty="0"/>
              <a:t>be too time-consuming and </a:t>
            </a:r>
            <a:r>
              <a:rPr lang="en-GB" dirty="0" smtClean="0"/>
              <a:t>be not effective </a:t>
            </a:r>
            <a:r>
              <a:rPr lang="en-GB" dirty="0"/>
              <a:t>(Blomhøj &amp; Jensen, 2003).</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32</a:t>
            </a:fld>
            <a:endParaRPr lang="de-DE" dirty="0"/>
          </a:p>
        </p:txBody>
      </p:sp>
    </p:spTree>
    <p:extLst>
      <p:ext uri="{BB962C8B-B14F-4D97-AF65-F5344CB8AC3E}">
        <p14:creationId xmlns:p14="http://schemas.microsoft.com/office/powerpoint/2010/main" val="130508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en-GB" sz="2400" dirty="0" smtClean="0"/>
              <a:t>Consequences for organising </a:t>
            </a:r>
            <a:r>
              <a:rPr lang="en-GB" sz="2400" dirty="0"/>
              <a:t>the inclusion modelling examples in </a:t>
            </a:r>
            <a:r>
              <a:rPr lang="en-GB" sz="2400" dirty="0" smtClean="0"/>
              <a:t>schools – two extremes: </a:t>
            </a:r>
            <a:endParaRPr lang="de-DE" sz="2400" dirty="0"/>
          </a:p>
        </p:txBody>
      </p:sp>
      <p:sp>
        <p:nvSpPr>
          <p:cNvPr id="3" name="Inhaltsplatzhalter 2"/>
          <p:cNvSpPr>
            <a:spLocks noGrp="1"/>
          </p:cNvSpPr>
          <p:nvPr>
            <p:ph idx="1"/>
          </p:nvPr>
        </p:nvSpPr>
        <p:spPr/>
        <p:txBody>
          <a:bodyPr/>
          <a:lstStyle/>
          <a:p>
            <a:pPr>
              <a:buFontTx/>
              <a:buChar char="-"/>
            </a:pPr>
            <a:r>
              <a:rPr lang="en-GB" dirty="0" smtClean="0"/>
              <a:t>“</a:t>
            </a:r>
            <a:r>
              <a:rPr lang="en-GB" b="1" dirty="0"/>
              <a:t>mixing approach</a:t>
            </a:r>
            <a:r>
              <a:rPr lang="en-GB" dirty="0"/>
              <a:t>”, i.e. “in the teaching of mathematics, elements of applications and modelling are invoked to assist the introduction of mathematical concepts etc. Conversely, newly developed mathematical concepts, methods and results are activated towards </a:t>
            </a:r>
            <a:r>
              <a:rPr lang="en-GB" dirty="0" err="1"/>
              <a:t>applicational</a:t>
            </a:r>
            <a:r>
              <a:rPr lang="en-GB" dirty="0"/>
              <a:t> and modelling situations whenever possible” (Blum &amp; </a:t>
            </a:r>
            <a:r>
              <a:rPr lang="en-GB" dirty="0" err="1"/>
              <a:t>Niss</a:t>
            </a:r>
            <a:r>
              <a:rPr lang="en-GB" dirty="0"/>
              <a:t>, 1991, p. 61). </a:t>
            </a:r>
            <a:endParaRPr lang="en-GB" dirty="0" smtClean="0"/>
          </a:p>
          <a:p>
            <a:pPr>
              <a:buFontTx/>
              <a:buChar char="-"/>
            </a:pPr>
            <a:r>
              <a:rPr lang="en-GB" dirty="0" smtClean="0"/>
              <a:t>“</a:t>
            </a:r>
            <a:r>
              <a:rPr lang="en-GB" b="1" dirty="0"/>
              <a:t>separation approach</a:t>
            </a:r>
            <a:r>
              <a:rPr lang="en-GB" dirty="0"/>
              <a:t>”, i.e. instead “of including modelling and applications work in the ordinary mathematics courses, such activities are cultivated in separate courses specially devoted to </a:t>
            </a:r>
            <a:r>
              <a:rPr lang="en-GB" dirty="0" smtClean="0"/>
              <a:t>them” </a:t>
            </a:r>
            <a:r>
              <a:rPr lang="en-GB" dirty="0"/>
              <a:t>or variations like the “</a:t>
            </a:r>
            <a:r>
              <a:rPr lang="en-GB" b="1" dirty="0"/>
              <a:t>two-compartment approach</a:t>
            </a:r>
            <a:r>
              <a:rPr lang="en-GB" dirty="0"/>
              <a:t>” or the “</a:t>
            </a:r>
            <a:r>
              <a:rPr lang="en-GB" b="1" dirty="0"/>
              <a:t>islands </a:t>
            </a:r>
            <a:r>
              <a:rPr lang="en-GB" b="1" dirty="0" smtClean="0"/>
              <a:t>approach” </a:t>
            </a:r>
            <a:r>
              <a:rPr lang="en-GB" dirty="0" smtClean="0"/>
              <a:t>(Blum </a:t>
            </a:r>
            <a:r>
              <a:rPr lang="en-GB" dirty="0"/>
              <a:t>&amp; </a:t>
            </a:r>
            <a:r>
              <a:rPr lang="en-GB" dirty="0" err="1"/>
              <a:t>Niss</a:t>
            </a:r>
            <a:r>
              <a:rPr lang="en-GB" dirty="0"/>
              <a:t>, 1991, p. </a:t>
            </a:r>
            <a:r>
              <a:rPr lang="en-GB" dirty="0" smtClean="0"/>
              <a:t>60)</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33</a:t>
            </a:fld>
            <a:endParaRPr lang="de-DE" dirty="0"/>
          </a:p>
        </p:txBody>
      </p:sp>
    </p:spTree>
    <p:extLst>
      <p:ext uri="{BB962C8B-B14F-4D97-AF65-F5344CB8AC3E}">
        <p14:creationId xmlns:p14="http://schemas.microsoft.com/office/powerpoint/2010/main" val="4149351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484784"/>
            <a:ext cx="8352464" cy="783216"/>
          </a:xfrm>
        </p:spPr>
        <p:txBody>
          <a:bodyPr>
            <a:normAutofit/>
          </a:bodyPr>
          <a:lstStyle/>
          <a:p>
            <a:r>
              <a:rPr lang="de-DE" sz="2400" dirty="0" err="1" smtClean="0"/>
              <a:t>Prologue</a:t>
            </a:r>
            <a:r>
              <a:rPr lang="de-DE" sz="2400" dirty="0" smtClean="0"/>
              <a:t> </a:t>
            </a:r>
            <a:r>
              <a:rPr lang="de-DE" sz="2400" dirty="0" err="1" smtClean="0"/>
              <a:t>by</a:t>
            </a:r>
            <a:r>
              <a:rPr lang="de-DE" sz="2400" dirty="0" smtClean="0"/>
              <a:t> David </a:t>
            </a:r>
            <a:r>
              <a:rPr lang="de-DE" sz="2400" dirty="0" err="1" smtClean="0"/>
              <a:t>Burghes</a:t>
            </a:r>
            <a:r>
              <a:rPr lang="de-DE" sz="2400" dirty="0" smtClean="0"/>
              <a:t> </a:t>
            </a:r>
            <a:r>
              <a:rPr lang="de-DE" sz="2400" dirty="0" err="1" smtClean="0"/>
              <a:t>Proceedings</a:t>
            </a:r>
            <a:r>
              <a:rPr lang="de-DE" sz="2400" dirty="0" smtClean="0"/>
              <a:t> ICTMA 1, 1983, </a:t>
            </a:r>
            <a:r>
              <a:rPr lang="de-DE" sz="2400" dirty="0" err="1" smtClean="0"/>
              <a:t>Exeter</a:t>
            </a:r>
            <a:endParaRPr lang="de-DE" sz="2400" dirty="0"/>
          </a:p>
        </p:txBody>
      </p:sp>
      <p:sp>
        <p:nvSpPr>
          <p:cNvPr id="4" name="Inhaltsplatzhalter 3"/>
          <p:cNvSpPr>
            <a:spLocks noGrp="1"/>
          </p:cNvSpPr>
          <p:nvPr>
            <p:ph idx="1"/>
          </p:nvPr>
        </p:nvSpPr>
        <p:spPr>
          <a:xfrm>
            <a:off x="395536" y="2132856"/>
            <a:ext cx="8352464" cy="3879144"/>
          </a:xfrm>
        </p:spPr>
        <p:txBody>
          <a:bodyPr/>
          <a:lstStyle/>
          <a:p>
            <a:r>
              <a:rPr lang="en-GB" dirty="0" smtClean="0"/>
              <a:t>„</a:t>
            </a:r>
            <a:r>
              <a:rPr lang="en-GB" i="1" dirty="0" smtClean="0"/>
              <a:t>The basic philosophy behind the approach … of the modelling workshop for higher education is that to become proficient in modelling, you must fully experience it – it is no good just watching somebody else do it, or repeat what somebody else has done – you must experience it yourself. I would liken it to the activity of swimming. You can watch others swim, you can practice exercises, but to swim, you must be in the water doing it yourself.“</a:t>
            </a:r>
          </a:p>
          <a:p>
            <a:endParaRPr lang="en-GB" dirty="0" smtClean="0"/>
          </a:p>
          <a:p>
            <a:r>
              <a:rPr lang="en-GB" dirty="0" smtClean="0"/>
              <a:t>Similar positions:</a:t>
            </a:r>
          </a:p>
          <a:p>
            <a:r>
              <a:rPr lang="en-GB" dirty="0" smtClean="0"/>
              <a:t>Helmut Neunzert at ICTMA-14, 2009 in Hamburg: Modelling is not a </a:t>
            </a:r>
            <a:r>
              <a:rPr lang="en-GB" b="1" dirty="0" smtClean="0"/>
              <a:t>spectator</a:t>
            </a:r>
            <a:r>
              <a:rPr lang="en-GB" dirty="0" smtClean="0"/>
              <a:t> </a:t>
            </a:r>
            <a:r>
              <a:rPr lang="en-GB" b="1" dirty="0" smtClean="0"/>
              <a:t>sport</a:t>
            </a:r>
            <a:r>
              <a:rPr lang="en-GB" dirty="0" smtClean="0"/>
              <a:t>, </a:t>
            </a:r>
            <a:r>
              <a:rPr lang="en-GB" b="1" dirty="0" smtClean="0"/>
              <a:t>in order to learn modelling, you have to model</a:t>
            </a:r>
            <a:r>
              <a:rPr lang="en-GB" dirty="0" smtClean="0"/>
              <a:t>. </a:t>
            </a:r>
          </a:p>
        </p:txBody>
      </p:sp>
      <p:sp>
        <p:nvSpPr>
          <p:cNvPr id="3" name="Foliennummernplatzhalter 2"/>
          <p:cNvSpPr>
            <a:spLocks noGrp="1"/>
          </p:cNvSpPr>
          <p:nvPr>
            <p:ph type="sldNum" sz="quarter" idx="10"/>
          </p:nvPr>
        </p:nvSpPr>
        <p:spPr/>
        <p:txBody>
          <a:bodyPr/>
          <a:lstStyle/>
          <a:p>
            <a:pPr>
              <a:defRPr/>
            </a:pPr>
            <a:fld id="{31C81A45-C67B-44EC-8946-95A1ECB83063}" type="slidenum">
              <a:rPr lang="de-DE" smtClean="0"/>
              <a:pPr>
                <a:defRPr/>
              </a:pPr>
              <a:t>34</a:t>
            </a:fld>
            <a:endParaRPr lang="de-DE"/>
          </a:p>
        </p:txBody>
      </p:sp>
    </p:spTree>
    <p:extLst>
      <p:ext uri="{BB962C8B-B14F-4D97-AF65-F5344CB8AC3E}">
        <p14:creationId xmlns:p14="http://schemas.microsoft.com/office/powerpoint/2010/main" val="9049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6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6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60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4294967295"/>
          </p:nvPr>
        </p:nvSpPr>
        <p:spPr>
          <a:xfrm>
            <a:off x="6553200" y="6243638"/>
            <a:ext cx="2133600" cy="457200"/>
          </a:xfrm>
          <a:prstGeom prst="rect">
            <a:avLst/>
          </a:prstGeom>
        </p:spPr>
        <p:txBody>
          <a:bodyPr/>
          <a:lstStyle/>
          <a:p>
            <a:pPr>
              <a:defRPr/>
            </a:pPr>
            <a:fld id="{00DC0C57-A5A4-4DE9-AC82-DDA549EB4551}" type="slidenum">
              <a:rPr lang="de-DE" altLang="en-US"/>
              <a:pPr>
                <a:defRPr/>
              </a:pPr>
              <a:t>35</a:t>
            </a:fld>
            <a:endParaRPr lang="de-DE" altLang="en-US"/>
          </a:p>
        </p:txBody>
      </p:sp>
      <p:sp>
        <p:nvSpPr>
          <p:cNvPr id="32771" name="Rectangle 2"/>
          <p:cNvSpPr>
            <a:spLocks noGrp="1" noChangeArrowheads="1"/>
          </p:cNvSpPr>
          <p:nvPr>
            <p:ph type="title"/>
          </p:nvPr>
        </p:nvSpPr>
        <p:spPr>
          <a:xfrm>
            <a:off x="395536" y="1412777"/>
            <a:ext cx="7992492" cy="864096"/>
          </a:xfrm>
        </p:spPr>
        <p:txBody>
          <a:bodyPr>
            <a:noAutofit/>
          </a:bodyPr>
          <a:lstStyle/>
          <a:p>
            <a:pPr eaLnBrk="1" hangingPunct="1"/>
            <a:r>
              <a:rPr lang="de-DE" altLang="de-DE" sz="2400" b="1" dirty="0" smtClean="0">
                <a:cs typeface="Times New Roman" pitchFamily="18" charset="0"/>
              </a:rPr>
              <a:t/>
            </a:r>
            <a:br>
              <a:rPr lang="de-DE" altLang="de-DE" sz="2400" b="1" dirty="0" smtClean="0">
                <a:cs typeface="Times New Roman" pitchFamily="18" charset="0"/>
              </a:rPr>
            </a:br>
            <a:r>
              <a:rPr lang="de-DE" altLang="de-DE" b="1" dirty="0" err="1" smtClean="0">
                <a:cs typeface="Times New Roman" pitchFamily="18" charset="0"/>
              </a:rPr>
              <a:t>Authentic</a:t>
            </a:r>
            <a:r>
              <a:rPr lang="de-DE" altLang="de-DE" b="1" dirty="0" smtClean="0">
                <a:cs typeface="Times New Roman" pitchFamily="18" charset="0"/>
              </a:rPr>
              <a:t> </a:t>
            </a:r>
            <a:r>
              <a:rPr lang="de-DE" altLang="de-DE" b="1" dirty="0" err="1" smtClean="0">
                <a:cs typeface="Times New Roman" pitchFamily="18" charset="0"/>
              </a:rPr>
              <a:t>modelling</a:t>
            </a:r>
            <a:r>
              <a:rPr lang="de-DE" altLang="de-DE" b="1" dirty="0" smtClean="0">
                <a:cs typeface="Times New Roman" pitchFamily="18" charset="0"/>
              </a:rPr>
              <a:t> </a:t>
            </a:r>
            <a:r>
              <a:rPr lang="de-DE" altLang="de-DE" b="1" dirty="0" err="1" smtClean="0">
                <a:cs typeface="Times New Roman" pitchFamily="18" charset="0"/>
              </a:rPr>
              <a:t>problems</a:t>
            </a:r>
            <a:r>
              <a:rPr lang="de-DE" altLang="de-DE" b="1" dirty="0" smtClean="0">
                <a:cs typeface="Times New Roman" pitchFamily="18" charset="0"/>
              </a:rPr>
              <a:t> in </a:t>
            </a:r>
            <a:r>
              <a:rPr lang="de-DE" altLang="de-DE" b="1" dirty="0" err="1" smtClean="0">
                <a:cs typeface="Times New Roman" pitchFamily="18" charset="0"/>
              </a:rPr>
              <a:t>the</a:t>
            </a:r>
            <a:r>
              <a:rPr lang="de-DE" altLang="de-DE" b="1" dirty="0" smtClean="0">
                <a:cs typeface="Times New Roman" pitchFamily="18" charset="0"/>
              </a:rPr>
              <a:t> </a:t>
            </a:r>
            <a:r>
              <a:rPr lang="de-DE" altLang="de-DE" b="1" dirty="0" err="1" smtClean="0">
                <a:cs typeface="Times New Roman" pitchFamily="18" charset="0"/>
              </a:rPr>
              <a:t>context</a:t>
            </a:r>
            <a:r>
              <a:rPr lang="de-DE" altLang="de-DE" b="1" dirty="0" smtClean="0">
                <a:cs typeface="Times New Roman" pitchFamily="18" charset="0"/>
              </a:rPr>
              <a:t> </a:t>
            </a:r>
            <a:r>
              <a:rPr lang="de-DE" altLang="de-DE" b="1" dirty="0" err="1" smtClean="0">
                <a:cs typeface="Times New Roman" pitchFamily="18" charset="0"/>
              </a:rPr>
              <a:t>of</a:t>
            </a:r>
            <a:r>
              <a:rPr lang="de-DE" altLang="de-DE" b="1" dirty="0" smtClean="0">
                <a:cs typeface="Times New Roman" pitchFamily="18" charset="0"/>
              </a:rPr>
              <a:t> </a:t>
            </a:r>
            <a:r>
              <a:rPr lang="de-DE" altLang="de-DE" b="1" dirty="0" err="1" smtClean="0">
                <a:cs typeface="Times New Roman" pitchFamily="18" charset="0"/>
              </a:rPr>
              <a:t>modelling</a:t>
            </a:r>
            <a:r>
              <a:rPr lang="de-DE" altLang="de-DE" b="1" dirty="0" smtClean="0">
                <a:cs typeface="Times New Roman" pitchFamily="18" charset="0"/>
              </a:rPr>
              <a:t> </a:t>
            </a:r>
            <a:r>
              <a:rPr lang="de-DE" altLang="de-DE" b="1" dirty="0" err="1" smtClean="0">
                <a:cs typeface="Times New Roman" pitchFamily="18" charset="0"/>
              </a:rPr>
              <a:t>weeks</a:t>
            </a:r>
            <a:r>
              <a:rPr lang="de-DE" altLang="de-DE" b="1" dirty="0" smtClean="0">
                <a:cs typeface="Times New Roman" pitchFamily="18" charset="0"/>
              </a:rPr>
              <a:t> in Hamburg</a:t>
            </a:r>
          </a:p>
        </p:txBody>
      </p:sp>
      <p:sp>
        <p:nvSpPr>
          <p:cNvPr id="32772" name="Rectangle 3"/>
          <p:cNvSpPr>
            <a:spLocks noGrp="1" noChangeArrowheads="1"/>
          </p:cNvSpPr>
          <p:nvPr>
            <p:ph type="body" idx="1"/>
          </p:nvPr>
        </p:nvSpPr>
        <p:spPr>
          <a:xfrm>
            <a:off x="323528" y="2492896"/>
            <a:ext cx="8064822" cy="4103166"/>
          </a:xfrm>
        </p:spPr>
        <p:txBody>
          <a:bodyPr/>
          <a:lstStyle/>
          <a:p>
            <a:pPr>
              <a:spcBef>
                <a:spcPct val="40000"/>
              </a:spcBef>
              <a:buFont typeface="Wingdings" pitchFamily="2" charset="2"/>
              <a:buNone/>
            </a:pPr>
            <a:r>
              <a:rPr lang="en-GB" altLang="de-DE" dirty="0" smtClean="0"/>
              <a:t>Project at Hamburg University since 2000 in cooperation by applied mathematics and mathematics education:</a:t>
            </a:r>
          </a:p>
          <a:p>
            <a:pPr>
              <a:spcBef>
                <a:spcPct val="40000"/>
              </a:spcBef>
              <a:buFont typeface="Wingdings" pitchFamily="2" charset="2"/>
              <a:buNone/>
            </a:pPr>
            <a:r>
              <a:rPr lang="en-GB" altLang="de-DE" dirty="0" smtClean="0"/>
              <a:t>Modelling courses for students from upper secondary level (age 16-18) supervised by prospective teachers, twice a year with about 200-300 </a:t>
            </a:r>
            <a:r>
              <a:rPr lang="en-GB" altLang="de-DE" dirty="0" smtClean="0">
                <a:cs typeface="Times New Roman" pitchFamily="18" charset="0"/>
              </a:rPr>
              <a:t>students from 21 higher level courses (years 11 and 12) from schools in Hamburg and surrounding and modelling days lasting three days with students from lower secondary level (grade 9, age 14) with whole age cohort of about 5-6 schools </a:t>
            </a:r>
            <a:endParaRPr lang="en-GB" altLang="de-DE" dirty="0" smtClean="0"/>
          </a:p>
          <a:p>
            <a:pPr>
              <a:spcBef>
                <a:spcPct val="40000"/>
              </a:spcBef>
              <a:buFont typeface="Wingdings" pitchFamily="2" charset="2"/>
              <a:buNone/>
            </a:pPr>
            <a:r>
              <a:rPr lang="en-GB" altLang="de-DE" b="1" dirty="0" smtClean="0">
                <a:cs typeface="Times New Roman" pitchFamily="18" charset="0"/>
              </a:rPr>
              <a:t>Core: </a:t>
            </a:r>
            <a:r>
              <a:rPr lang="en-GB" altLang="de-DE" dirty="0" smtClean="0">
                <a:cs typeface="Times New Roman" pitchFamily="18" charset="0"/>
              </a:rPr>
              <a:t>groups of students working on modelling problems</a:t>
            </a:r>
          </a:p>
          <a:p>
            <a:pPr>
              <a:spcBef>
                <a:spcPct val="40000"/>
              </a:spcBef>
            </a:pPr>
            <a:endParaRPr lang="en-GB" altLang="de-DE" sz="2400" dirty="0" smtClean="0"/>
          </a:p>
        </p:txBody>
      </p:sp>
    </p:spTree>
    <p:extLst>
      <p:ext uri="{BB962C8B-B14F-4D97-AF65-F5344CB8AC3E}">
        <p14:creationId xmlns:p14="http://schemas.microsoft.com/office/powerpoint/2010/main" val="1457139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5"/>
          <p:cNvSpPr>
            <a:spLocks noGrp="1"/>
          </p:cNvSpPr>
          <p:nvPr>
            <p:ph type="sldNum" sz="quarter" idx="4294967295"/>
          </p:nvPr>
        </p:nvSpPr>
        <p:spPr>
          <a:xfrm>
            <a:off x="6553200" y="6243638"/>
            <a:ext cx="2133600" cy="457200"/>
          </a:xfrm>
          <a:prstGeom prst="rect">
            <a:avLst/>
          </a:prstGeom>
        </p:spPr>
        <p:txBody>
          <a:bodyPr/>
          <a:lstStyle/>
          <a:p>
            <a:pPr>
              <a:defRPr/>
            </a:pPr>
            <a:fld id="{F3FECAD7-183A-4EB7-B5C2-E58E33D2D757}" type="slidenum">
              <a:rPr lang="de-DE" altLang="en-US"/>
              <a:pPr>
                <a:defRPr/>
              </a:pPr>
              <a:t>36</a:t>
            </a:fld>
            <a:endParaRPr lang="de-DE" altLang="en-US"/>
          </a:p>
        </p:txBody>
      </p:sp>
      <p:sp>
        <p:nvSpPr>
          <p:cNvPr id="36867" name="Rectangle 2"/>
          <p:cNvSpPr>
            <a:spLocks noGrp="1" noChangeArrowheads="1"/>
          </p:cNvSpPr>
          <p:nvPr>
            <p:ph type="title"/>
          </p:nvPr>
        </p:nvSpPr>
        <p:spPr/>
        <p:txBody>
          <a:bodyPr>
            <a:normAutofit/>
          </a:bodyPr>
          <a:lstStyle/>
          <a:p>
            <a:pPr eaLnBrk="1" hangingPunct="1"/>
            <a:r>
              <a:rPr lang="de-DE" altLang="de-DE" dirty="0" err="1" smtClean="0"/>
              <a:t>Characteristics</a:t>
            </a:r>
            <a:r>
              <a:rPr lang="de-DE" altLang="de-DE" dirty="0" smtClean="0"/>
              <a:t> </a:t>
            </a:r>
            <a:r>
              <a:rPr lang="de-DE" altLang="de-DE" dirty="0" err="1" smtClean="0"/>
              <a:t>of</a:t>
            </a:r>
            <a:r>
              <a:rPr lang="de-DE" altLang="de-DE" dirty="0" smtClean="0"/>
              <a:t> </a:t>
            </a:r>
            <a:r>
              <a:rPr lang="de-DE" altLang="de-DE" dirty="0" err="1" smtClean="0"/>
              <a:t>modelling</a:t>
            </a:r>
            <a:r>
              <a:rPr lang="de-DE" altLang="de-DE" dirty="0" smtClean="0"/>
              <a:t> </a:t>
            </a:r>
            <a:r>
              <a:rPr lang="de-DE" altLang="de-DE" dirty="0" err="1" smtClean="0"/>
              <a:t>activities</a:t>
            </a:r>
            <a:endParaRPr lang="de-DE" altLang="de-DE" dirty="0" smtClean="0"/>
          </a:p>
        </p:txBody>
      </p:sp>
      <p:sp>
        <p:nvSpPr>
          <p:cNvPr id="36868" name="Rectangle 3"/>
          <p:cNvSpPr>
            <a:spLocks noGrp="1" noChangeArrowheads="1"/>
          </p:cNvSpPr>
          <p:nvPr>
            <p:ph type="body" idx="1"/>
          </p:nvPr>
        </p:nvSpPr>
        <p:spPr>
          <a:xfrm>
            <a:off x="611560" y="2564904"/>
            <a:ext cx="8157790" cy="3932734"/>
          </a:xfrm>
        </p:spPr>
        <p:txBody>
          <a:bodyPr/>
          <a:lstStyle/>
          <a:p>
            <a:pPr eaLnBrk="1" hangingPunct="1">
              <a:spcAft>
                <a:spcPct val="40000"/>
              </a:spcAft>
            </a:pPr>
            <a:r>
              <a:rPr lang="en-GB" altLang="de-DE" b="1" dirty="0" smtClean="0">
                <a:cs typeface="Times New Roman" pitchFamily="18" charset="0"/>
              </a:rPr>
              <a:t>Teacher independent </a:t>
            </a:r>
            <a:r>
              <a:rPr lang="en-GB" altLang="de-DE" b="1" dirty="0">
                <a:cs typeface="Times New Roman" pitchFamily="18" charset="0"/>
              </a:rPr>
              <a:t>work </a:t>
            </a:r>
            <a:r>
              <a:rPr lang="en-GB" altLang="de-DE" dirty="0">
                <a:cs typeface="Times New Roman" pitchFamily="18" charset="0"/>
              </a:rPr>
              <a:t>on modelling examples </a:t>
            </a:r>
            <a:r>
              <a:rPr lang="en-GB" altLang="de-DE" b="1" dirty="0">
                <a:cs typeface="Times New Roman" pitchFamily="18" charset="0"/>
              </a:rPr>
              <a:t>by </a:t>
            </a:r>
            <a:r>
              <a:rPr lang="en-GB" altLang="de-DE" b="1" dirty="0" smtClean="0">
                <a:cs typeface="Times New Roman" pitchFamily="18" charset="0"/>
              </a:rPr>
              <a:t>students necessary</a:t>
            </a:r>
            <a:endParaRPr lang="en-GB" altLang="de-DE" dirty="0">
              <a:cs typeface="Times New Roman" pitchFamily="18" charset="0"/>
            </a:endParaRPr>
          </a:p>
          <a:p>
            <a:pPr eaLnBrk="1" hangingPunct="1">
              <a:lnSpc>
                <a:spcPct val="105000"/>
              </a:lnSpc>
              <a:spcBef>
                <a:spcPct val="5000"/>
              </a:spcBef>
              <a:spcAft>
                <a:spcPct val="65000"/>
              </a:spcAft>
            </a:pPr>
            <a:r>
              <a:rPr lang="en-GB" altLang="de-DE" b="1" dirty="0" smtClean="0"/>
              <a:t>No fast intervention by the teacher</a:t>
            </a:r>
            <a:r>
              <a:rPr lang="en-GB" altLang="de-DE" dirty="0" smtClean="0"/>
              <a:t>, only support in case mathematical means are missing or if the students are in a cul-de-sac regarding the content; </a:t>
            </a:r>
          </a:p>
          <a:p>
            <a:pPr eaLnBrk="1" hangingPunct="1">
              <a:lnSpc>
                <a:spcPct val="105000"/>
              </a:lnSpc>
              <a:spcBef>
                <a:spcPct val="5000"/>
              </a:spcBef>
              <a:spcAft>
                <a:spcPct val="65000"/>
              </a:spcAft>
            </a:pPr>
            <a:r>
              <a:rPr lang="en-GB" altLang="de-DE" dirty="0" smtClean="0"/>
              <a:t>Experiencing of helplessness and insecurity a central aspect and a necessary phase. </a:t>
            </a:r>
          </a:p>
          <a:p>
            <a:pPr eaLnBrk="1" hangingPunct="1"/>
            <a:endParaRPr lang="en-GB" altLang="de-DE" sz="2800" dirty="0" smtClean="0"/>
          </a:p>
        </p:txBody>
      </p:sp>
    </p:spTree>
    <p:extLst>
      <p:ext uri="{BB962C8B-B14F-4D97-AF65-F5344CB8AC3E}">
        <p14:creationId xmlns:p14="http://schemas.microsoft.com/office/powerpoint/2010/main" val="789841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7544" y="1556792"/>
            <a:ext cx="8352000" cy="792016"/>
          </a:xfrm>
        </p:spPr>
        <p:txBody>
          <a:bodyPr>
            <a:noAutofit/>
          </a:bodyPr>
          <a:lstStyle/>
          <a:p>
            <a:r>
              <a:rPr lang="en-GB" altLang="de-DE" b="1" dirty="0" smtClean="0">
                <a:cs typeface="Times New Roman" pitchFamily="18" charset="0"/>
              </a:rPr>
              <a:t>Aims and characteristics </a:t>
            </a:r>
            <a:r>
              <a:rPr lang="en-GB" altLang="de-DE" dirty="0" smtClean="0">
                <a:cs typeface="Times New Roman" pitchFamily="18" charset="0"/>
              </a:rPr>
              <a:t>of activities</a:t>
            </a:r>
            <a:r>
              <a:rPr lang="en-GB" altLang="de-DE" b="1" dirty="0" smtClean="0">
                <a:solidFill>
                  <a:schemeClr val="bg2"/>
                </a:solidFill>
                <a:cs typeface="Times New Roman" pitchFamily="18" charset="0"/>
              </a:rPr>
              <a:t/>
            </a:r>
            <a:br>
              <a:rPr lang="en-GB" altLang="de-DE" b="1" dirty="0" smtClean="0">
                <a:solidFill>
                  <a:schemeClr val="bg2"/>
                </a:solidFill>
                <a:cs typeface="Times New Roman" pitchFamily="18" charset="0"/>
              </a:rPr>
            </a:br>
            <a:endParaRPr lang="de-DE" altLang="de-DE" b="1" dirty="0" smtClean="0">
              <a:solidFill>
                <a:schemeClr val="bg2"/>
              </a:solidFill>
              <a:cs typeface="Times New Roman" pitchFamily="18" charset="0"/>
            </a:endParaRPr>
          </a:p>
        </p:txBody>
      </p:sp>
      <p:sp>
        <p:nvSpPr>
          <p:cNvPr id="33795" name="Rectangle 3"/>
          <p:cNvSpPr>
            <a:spLocks noGrp="1" noChangeArrowheads="1"/>
          </p:cNvSpPr>
          <p:nvPr>
            <p:ph type="body" idx="1"/>
          </p:nvPr>
        </p:nvSpPr>
        <p:spPr>
          <a:xfrm>
            <a:off x="395536" y="2204864"/>
            <a:ext cx="8352464" cy="3951152"/>
          </a:xfrm>
        </p:spPr>
        <p:txBody>
          <a:bodyPr/>
          <a:lstStyle/>
          <a:p>
            <a:pPr eaLnBrk="1" hangingPunct="1">
              <a:lnSpc>
                <a:spcPct val="80000"/>
              </a:lnSpc>
              <a:spcBef>
                <a:spcPct val="40000"/>
              </a:spcBef>
            </a:pPr>
            <a:r>
              <a:rPr lang="en-GB" altLang="de-DE" b="1" dirty="0" smtClean="0"/>
              <a:t>Usage </a:t>
            </a:r>
            <a:r>
              <a:rPr lang="en-GB" altLang="de-DE" b="1" dirty="0"/>
              <a:t>of authentic examples</a:t>
            </a:r>
            <a:r>
              <a:rPr lang="en-GB" altLang="de-DE" dirty="0"/>
              <a:t>:</a:t>
            </a:r>
          </a:p>
          <a:p>
            <a:pPr eaLnBrk="1" hangingPunct="1">
              <a:lnSpc>
                <a:spcPct val="80000"/>
              </a:lnSpc>
              <a:spcBef>
                <a:spcPct val="40000"/>
              </a:spcBef>
              <a:buClr>
                <a:schemeClr val="tx2"/>
              </a:buClr>
              <a:buSzTx/>
              <a:buFont typeface="Wingdings" pitchFamily="2" charset="2"/>
              <a:buChar char="v"/>
            </a:pPr>
            <a:r>
              <a:rPr lang="en-GB" altLang="de-DE" dirty="0"/>
              <a:t> </a:t>
            </a:r>
            <a:r>
              <a:rPr lang="en-GB" altLang="de-DE" dirty="0" smtClean="0"/>
              <a:t>authentic examples (in the sense of </a:t>
            </a:r>
            <a:r>
              <a:rPr lang="en-GB" altLang="de-DE" dirty="0" err="1" smtClean="0"/>
              <a:t>Niss</a:t>
            </a:r>
            <a:r>
              <a:rPr lang="en-GB" altLang="de-DE" dirty="0" smtClean="0"/>
              <a:t>, 1998) are recognised by </a:t>
            </a:r>
            <a:r>
              <a:rPr lang="de-DE" dirty="0" err="1"/>
              <a:t>practitioner</a:t>
            </a:r>
            <a:r>
              <a:rPr lang="de-DE" dirty="0"/>
              <a:t> </a:t>
            </a:r>
            <a:r>
              <a:rPr lang="en-GB" altLang="de-DE" dirty="0" smtClean="0"/>
              <a:t>working in this field as </a:t>
            </a:r>
            <a:r>
              <a:rPr lang="en-GB" altLang="de-DE" dirty="0" smtClean="0"/>
              <a:t>examples </a:t>
            </a:r>
            <a:r>
              <a:rPr lang="en-GB" altLang="de-DE" dirty="0" smtClean="0"/>
              <a:t>they could meet;</a:t>
            </a:r>
            <a:endParaRPr lang="en-GB" altLang="de-DE" dirty="0"/>
          </a:p>
          <a:p>
            <a:pPr eaLnBrk="1" hangingPunct="1">
              <a:lnSpc>
                <a:spcPct val="80000"/>
              </a:lnSpc>
              <a:spcBef>
                <a:spcPct val="40000"/>
              </a:spcBef>
              <a:buClr>
                <a:schemeClr val="tx2"/>
              </a:buClr>
              <a:buSzTx/>
              <a:buFont typeface="Wingdings" pitchFamily="2" charset="2"/>
              <a:buChar char="v"/>
            </a:pPr>
            <a:r>
              <a:rPr lang="en-GB" altLang="de-DE" dirty="0"/>
              <a:t>only little </a:t>
            </a:r>
            <a:r>
              <a:rPr lang="en-GB" altLang="de-DE" dirty="0" smtClean="0"/>
              <a:t>simplified, </a:t>
            </a:r>
            <a:r>
              <a:rPr lang="en-GB" altLang="de-DE" dirty="0" smtClean="0"/>
              <a:t>often </a:t>
            </a:r>
            <a:r>
              <a:rPr lang="en-GB" altLang="de-DE" dirty="0"/>
              <a:t>no solution known, neither to us nor to the problem poser;</a:t>
            </a:r>
          </a:p>
          <a:p>
            <a:pPr eaLnBrk="1" hangingPunct="1">
              <a:lnSpc>
                <a:spcPct val="80000"/>
              </a:lnSpc>
              <a:spcBef>
                <a:spcPct val="40000"/>
              </a:spcBef>
              <a:buClr>
                <a:schemeClr val="tx2"/>
              </a:buClr>
              <a:buSzTx/>
              <a:buFont typeface="Wingdings" pitchFamily="2" charset="2"/>
              <a:buChar char="v"/>
            </a:pPr>
            <a:r>
              <a:rPr lang="en-GB" altLang="de-DE" dirty="0"/>
              <a:t>often only problematic situation described, students have to determine or develop a question, which can be </a:t>
            </a:r>
            <a:r>
              <a:rPr lang="en-GB" altLang="de-DE" dirty="0" smtClean="0"/>
              <a:t>solved (Pollak, 1969: “here is a </a:t>
            </a:r>
            <a:r>
              <a:rPr lang="en-GB" altLang="de-DE" dirty="0" smtClean="0"/>
              <a:t>problem, </a:t>
            </a:r>
            <a:r>
              <a:rPr lang="en-GB" altLang="de-DE" dirty="0" smtClean="0"/>
              <a:t>think about it”);</a:t>
            </a:r>
            <a:endParaRPr lang="en-GB" altLang="de-DE" dirty="0"/>
          </a:p>
          <a:p>
            <a:pPr eaLnBrk="1" hangingPunct="1">
              <a:lnSpc>
                <a:spcPct val="80000"/>
              </a:lnSpc>
              <a:spcBef>
                <a:spcPct val="40000"/>
              </a:spcBef>
              <a:buClr>
                <a:schemeClr val="tx2"/>
              </a:buClr>
              <a:buSzTx/>
              <a:buFont typeface="Wingdings" pitchFamily="2" charset="2"/>
              <a:buChar char="v"/>
            </a:pPr>
            <a:r>
              <a:rPr lang="en-GB" altLang="de-DE" dirty="0"/>
              <a:t>various problem definitions and solutions possible dependent of norms of the modellers.</a:t>
            </a:r>
          </a:p>
          <a:p>
            <a:pPr algn="just" eaLnBrk="1" hangingPunct="1"/>
            <a:r>
              <a:rPr lang="en-GB" altLang="de-DE" dirty="0">
                <a:cs typeface="Times New Roman" pitchFamily="18" charset="0"/>
              </a:rPr>
              <a:t>Aim </a:t>
            </a:r>
            <a:r>
              <a:rPr lang="en-GB" altLang="de-DE" b="1" dirty="0">
                <a:cs typeface="Times New Roman" pitchFamily="18" charset="0"/>
              </a:rPr>
              <a:t>is not</a:t>
            </a:r>
            <a:r>
              <a:rPr lang="en-GB" altLang="de-DE" dirty="0">
                <a:cs typeface="Times New Roman" pitchFamily="18" charset="0"/>
              </a:rPr>
              <a:t>: comprehensive overview on modelling approaches.</a:t>
            </a:r>
          </a:p>
          <a:p>
            <a:pPr algn="just" eaLnBrk="1" hangingPunct="1"/>
            <a:endParaRPr lang="en-GB" altLang="de-DE" dirty="0" smtClean="0">
              <a:cs typeface="Times New Roman" pitchFamily="18" charset="0"/>
            </a:endParaRPr>
          </a:p>
          <a:p>
            <a:pPr algn="just" eaLnBrk="1" hangingPunct="1"/>
            <a:endParaRPr lang="en-GB" altLang="de-DE" dirty="0" smtClean="0">
              <a:cs typeface="Times New Roman" pitchFamily="18" charset="0"/>
            </a:endParaRPr>
          </a:p>
          <a:p>
            <a:endParaRPr lang="de-DE" altLang="de-DE" sz="2400" dirty="0" smtClean="0"/>
          </a:p>
        </p:txBody>
      </p:sp>
    </p:spTree>
    <p:extLst>
      <p:ext uri="{BB962C8B-B14F-4D97-AF65-F5344CB8AC3E}">
        <p14:creationId xmlns:p14="http://schemas.microsoft.com/office/powerpoint/2010/main" val="29844011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de-DE" altLang="de-DE" dirty="0" err="1" smtClean="0"/>
              <a:t>Characteristics</a:t>
            </a:r>
            <a:r>
              <a:rPr lang="de-DE" altLang="de-DE" dirty="0" smtClean="0"/>
              <a:t> </a:t>
            </a:r>
            <a:r>
              <a:rPr lang="de-DE" altLang="de-DE" dirty="0" err="1" smtClean="0"/>
              <a:t>of</a:t>
            </a:r>
            <a:r>
              <a:rPr lang="de-DE" altLang="de-DE" dirty="0" smtClean="0"/>
              <a:t> </a:t>
            </a:r>
            <a:r>
              <a:rPr lang="de-DE" altLang="de-DE" dirty="0" err="1" smtClean="0"/>
              <a:t>the</a:t>
            </a:r>
            <a:r>
              <a:rPr lang="de-DE" altLang="de-DE" dirty="0" smtClean="0"/>
              <a:t> </a:t>
            </a:r>
            <a:r>
              <a:rPr lang="de-DE" altLang="de-DE" dirty="0" err="1" smtClean="0"/>
              <a:t>examples</a:t>
            </a:r>
            <a:r>
              <a:rPr lang="de-DE" altLang="de-DE" dirty="0" smtClean="0"/>
              <a:t> and </a:t>
            </a:r>
            <a:r>
              <a:rPr lang="de-DE" altLang="de-DE" dirty="0" err="1" smtClean="0"/>
              <a:t>activities</a:t>
            </a:r>
            <a:endParaRPr lang="de-DE" altLang="de-DE" dirty="0" smtClean="0"/>
          </a:p>
        </p:txBody>
      </p:sp>
      <p:sp>
        <p:nvSpPr>
          <p:cNvPr id="35843" name="Rectangle 3"/>
          <p:cNvSpPr>
            <a:spLocks noGrp="1" noChangeArrowheads="1"/>
          </p:cNvSpPr>
          <p:nvPr>
            <p:ph type="body" idx="1"/>
          </p:nvPr>
        </p:nvSpPr>
        <p:spPr/>
        <p:txBody>
          <a:bodyPr/>
          <a:lstStyle/>
          <a:p>
            <a:pPr indent="-324000" eaLnBrk="1" hangingPunct="1"/>
            <a:r>
              <a:rPr lang="en-GB" altLang="de-DE" dirty="0" smtClean="0"/>
              <a:t>No high level of mathematical knowledge expected, complexity from the context, making assumptions, simplifications, interpretations</a:t>
            </a:r>
          </a:p>
          <a:p>
            <a:pPr indent="-324000" eaLnBrk="1" hangingPunct="1"/>
            <a:r>
              <a:rPr lang="en-GB" altLang="de-DE" dirty="0" smtClean="0"/>
              <a:t>Independent work is important </a:t>
            </a:r>
          </a:p>
          <a:p>
            <a:pPr eaLnBrk="1" hangingPunct="1"/>
            <a:endParaRPr lang="en-GB" altLang="de-DE" sz="2400" dirty="0" smtClean="0"/>
          </a:p>
          <a:p>
            <a:pPr eaLnBrk="1" hangingPunct="1"/>
            <a:r>
              <a:rPr lang="en-GB" altLang="de-DE" sz="2400" b="1" dirty="0" smtClean="0"/>
              <a:t>Challenge does not come from algorithms, but lies in the independent realisation of the modelling process</a:t>
            </a:r>
          </a:p>
          <a:p>
            <a:endParaRPr lang="de-DE" altLang="de-DE" sz="2400" dirty="0" smtClean="0"/>
          </a:p>
        </p:txBody>
      </p:sp>
    </p:spTree>
    <p:extLst>
      <p:ext uri="{BB962C8B-B14F-4D97-AF65-F5344CB8AC3E}">
        <p14:creationId xmlns:p14="http://schemas.microsoft.com/office/powerpoint/2010/main" val="27012594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5"/>
          <p:cNvSpPr>
            <a:spLocks noGrp="1"/>
          </p:cNvSpPr>
          <p:nvPr>
            <p:ph type="sldNum" sz="quarter" idx="4294967295"/>
          </p:nvPr>
        </p:nvSpPr>
        <p:spPr>
          <a:xfrm>
            <a:off x="6553200" y="6243638"/>
            <a:ext cx="2133600" cy="457200"/>
          </a:xfrm>
          <a:prstGeom prst="rect">
            <a:avLst/>
          </a:prstGeom>
        </p:spPr>
        <p:txBody>
          <a:bodyPr/>
          <a:lstStyle/>
          <a:p>
            <a:pPr>
              <a:defRPr/>
            </a:pPr>
            <a:fld id="{40CF4343-EF2B-4564-8AE0-BAC2E56F9663}" type="slidenum">
              <a:rPr lang="de-DE" altLang="en-US"/>
              <a:pPr>
                <a:defRPr/>
              </a:pPr>
              <a:t>39</a:t>
            </a:fld>
            <a:endParaRPr lang="de-DE" altLang="en-US"/>
          </a:p>
        </p:txBody>
      </p:sp>
      <p:sp>
        <p:nvSpPr>
          <p:cNvPr id="37891" name="Rectangle 2"/>
          <p:cNvSpPr>
            <a:spLocks noGrp="1" noChangeArrowheads="1"/>
          </p:cNvSpPr>
          <p:nvPr>
            <p:ph type="body" idx="1"/>
          </p:nvPr>
        </p:nvSpPr>
        <p:spPr>
          <a:xfrm>
            <a:off x="467545" y="1700808"/>
            <a:ext cx="8208912" cy="3888432"/>
          </a:xfrm>
        </p:spPr>
        <p:txBody>
          <a:bodyPr/>
          <a:lstStyle/>
          <a:p>
            <a:pPr marL="400050" indent="-400050" algn="just" eaLnBrk="1" hangingPunct="1">
              <a:lnSpc>
                <a:spcPct val="80000"/>
              </a:lnSpc>
              <a:buFont typeface="Wingdings" pitchFamily="2" charset="2"/>
              <a:buNone/>
            </a:pPr>
            <a:r>
              <a:rPr lang="en-GB" altLang="de-DE" sz="2400" b="1" dirty="0" smtClean="0">
                <a:cs typeface="Times New Roman" pitchFamily="18" charset="0"/>
              </a:rPr>
              <a:t>Problems</a:t>
            </a:r>
            <a:r>
              <a:rPr lang="en-GB" altLang="de-DE" sz="2400" b="1" dirty="0">
                <a:cs typeface="Times New Roman" pitchFamily="18" charset="0"/>
              </a:rPr>
              <a:t> </a:t>
            </a:r>
            <a:r>
              <a:rPr lang="en-GB" altLang="de-DE" sz="2400" b="1" dirty="0" smtClean="0">
                <a:cs typeface="Times New Roman" pitchFamily="18" charset="0"/>
              </a:rPr>
              <a:t>of recent modelling activities</a:t>
            </a:r>
          </a:p>
          <a:p>
            <a:pPr marL="400050" indent="-400050" algn="just" eaLnBrk="1" hangingPunct="1">
              <a:lnSpc>
                <a:spcPct val="80000"/>
              </a:lnSpc>
              <a:buFont typeface="Wingdings" pitchFamily="2" charset="2"/>
              <a:buNone/>
            </a:pPr>
            <a:endParaRPr lang="en-GB" altLang="de-DE" sz="2700" b="1" dirty="0" smtClean="0">
              <a:cs typeface="Times New Roman" pitchFamily="18" charset="0"/>
            </a:endParaRPr>
          </a:p>
          <a:p>
            <a:pPr marL="400050" indent="-400050" algn="just" eaLnBrk="1" hangingPunct="1">
              <a:lnSpc>
                <a:spcPct val="80000"/>
              </a:lnSpc>
            </a:pPr>
            <a:r>
              <a:rPr lang="en-GB" altLang="de-DE" sz="1800" dirty="0" smtClean="0"/>
              <a:t> </a:t>
            </a:r>
            <a:r>
              <a:rPr lang="en-GB" altLang="de-DE" dirty="0" smtClean="0"/>
              <a:t>How can fishing be controlled </a:t>
            </a:r>
            <a:r>
              <a:rPr lang="en-GB" altLang="de-DE" dirty="0" smtClean="0"/>
              <a:t>sustainably </a:t>
            </a:r>
            <a:r>
              <a:rPr lang="en-GB" altLang="de-DE" dirty="0" smtClean="0"/>
              <a:t>by quotas? </a:t>
            </a:r>
          </a:p>
          <a:p>
            <a:pPr marL="400050" indent="-400050">
              <a:lnSpc>
                <a:spcPct val="90000"/>
              </a:lnSpc>
            </a:pPr>
            <a:r>
              <a:rPr lang="en-GB" altLang="de-DE" dirty="0" smtClean="0"/>
              <a:t>When does an epidemic break out and how many people fall ill?</a:t>
            </a:r>
          </a:p>
          <a:p>
            <a:pPr marL="400050" indent="-400050">
              <a:lnSpc>
                <a:spcPct val="90000"/>
              </a:lnSpc>
            </a:pPr>
            <a:r>
              <a:rPr lang="en-GB" altLang="de-DE" dirty="0"/>
              <a:t>How can the arrangement of irrigation systems be planned in an optimal way</a:t>
            </a:r>
            <a:r>
              <a:rPr lang="en-GB" altLang="de-DE" dirty="0" smtClean="0"/>
              <a:t>?</a:t>
            </a:r>
          </a:p>
          <a:p>
            <a:pPr marL="400050" indent="-400050">
              <a:lnSpc>
                <a:spcPct val="90000"/>
              </a:lnSpc>
            </a:pPr>
            <a:r>
              <a:rPr lang="en-GB" altLang="de-DE" dirty="0" smtClean="0"/>
              <a:t>How can we design an optimal wind park, off-shore or on-shore?</a:t>
            </a:r>
          </a:p>
          <a:p>
            <a:pPr marL="400050" indent="-400050">
              <a:lnSpc>
                <a:spcPct val="90000"/>
              </a:lnSpc>
            </a:pPr>
            <a:r>
              <a:rPr lang="en-GB" altLang="de-DE" dirty="0" smtClean="0"/>
              <a:t>How can bush fires be hold off by cutting forest aisles? </a:t>
            </a:r>
          </a:p>
          <a:p>
            <a:pPr marL="400050" indent="-400050">
              <a:lnSpc>
                <a:spcPct val="90000"/>
              </a:lnSpc>
            </a:pPr>
            <a:endParaRPr lang="en-GB" altLang="de-DE" dirty="0"/>
          </a:p>
          <a:p>
            <a:pPr marL="400050" indent="-400050">
              <a:lnSpc>
                <a:spcPct val="90000"/>
              </a:lnSpc>
            </a:pPr>
            <a:r>
              <a:rPr lang="en-GB" altLang="de-DE" dirty="0" smtClean="0"/>
              <a:t>In the following an advanced solution for this problem, can be done more elementarily by students at school or at university. </a:t>
            </a:r>
            <a:endParaRPr lang="en-GB" altLang="de-DE" dirty="0"/>
          </a:p>
          <a:p>
            <a:pPr marL="400050" indent="-400050">
              <a:lnSpc>
                <a:spcPct val="90000"/>
              </a:lnSpc>
            </a:pPr>
            <a:endParaRPr lang="en-GB" altLang="de-DE" sz="2400" dirty="0" smtClean="0"/>
          </a:p>
          <a:p>
            <a:pPr marL="400050" indent="-400050" eaLnBrk="1" hangingPunct="1">
              <a:lnSpc>
                <a:spcPct val="80000"/>
              </a:lnSpc>
              <a:buFont typeface="Wingdings" pitchFamily="2" charset="2"/>
              <a:buNone/>
            </a:pPr>
            <a:endParaRPr lang="en-GB" altLang="de-DE" sz="2400" dirty="0" smtClean="0"/>
          </a:p>
        </p:txBody>
      </p:sp>
    </p:spTree>
    <p:extLst>
      <p:ext uri="{BB962C8B-B14F-4D97-AF65-F5344CB8AC3E}">
        <p14:creationId xmlns:p14="http://schemas.microsoft.com/office/powerpoint/2010/main" val="1534020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92000" y="2564904"/>
            <a:ext cx="8352000" cy="648000"/>
          </a:xfrm>
        </p:spPr>
        <p:txBody>
          <a:bodyPr>
            <a:noAutofit/>
          </a:bodyPr>
          <a:lstStyle/>
          <a:p>
            <a:r>
              <a:rPr lang="de-DE" sz="4800" dirty="0" smtClean="0"/>
              <a:t>1. </a:t>
            </a:r>
            <a:r>
              <a:rPr lang="de-DE" sz="4800" dirty="0" err="1" smtClean="0"/>
              <a:t>Theoretical</a:t>
            </a:r>
            <a:r>
              <a:rPr lang="de-DE" sz="4800" dirty="0" smtClean="0"/>
              <a:t> </a:t>
            </a:r>
            <a:r>
              <a:rPr lang="de-DE" sz="4800" dirty="0" err="1" smtClean="0"/>
              <a:t>framework</a:t>
            </a:r>
            <a:endParaRPr lang="de-DE" sz="4800"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4</a:t>
            </a:fld>
            <a:endParaRPr lang="de-DE" dirty="0"/>
          </a:p>
        </p:txBody>
      </p:sp>
    </p:spTree>
    <p:extLst>
      <p:ext uri="{BB962C8B-B14F-4D97-AF65-F5344CB8AC3E}">
        <p14:creationId xmlns:p14="http://schemas.microsoft.com/office/powerpoint/2010/main" val="30143036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700808"/>
            <a:ext cx="8352464" cy="567192"/>
          </a:xfrm>
        </p:spPr>
        <p:txBody>
          <a:bodyPr tIns="288000">
            <a:noAutofit/>
          </a:bodyPr>
          <a:lstStyle/>
          <a:p>
            <a:pPr marL="400050" indent="-400050">
              <a:lnSpc>
                <a:spcPct val="90000"/>
              </a:lnSpc>
            </a:pPr>
            <a:r>
              <a:rPr lang="en-GB" altLang="de-DE" sz="2400" dirty="0" smtClean="0"/>
              <a:t/>
            </a:r>
            <a:br>
              <a:rPr lang="en-GB" altLang="de-DE" sz="2400" dirty="0" smtClean="0"/>
            </a:br>
            <a:r>
              <a:rPr lang="en-GB" altLang="de-DE" sz="2400" dirty="0" smtClean="0"/>
              <a:t>How </a:t>
            </a:r>
            <a:r>
              <a:rPr lang="en-GB" altLang="de-DE" sz="2400" dirty="0"/>
              <a:t>can bush fires be hold off by cutting lanes? </a:t>
            </a:r>
            <a:br>
              <a:rPr lang="en-GB" altLang="de-DE" sz="2400" dirty="0"/>
            </a:br>
            <a:r>
              <a:rPr lang="en-GB" altLang="de-DE" sz="2400" dirty="0"/>
              <a:t/>
            </a:r>
            <a:br>
              <a:rPr lang="en-GB" altLang="de-DE" sz="2400" dirty="0"/>
            </a:br>
            <a:endParaRPr lang="de-DE" sz="2400" dirty="0"/>
          </a:p>
        </p:txBody>
      </p:sp>
      <p:sp>
        <p:nvSpPr>
          <p:cNvPr id="3" name="Inhaltsplatzhalter 2"/>
          <p:cNvSpPr>
            <a:spLocks noGrp="1"/>
          </p:cNvSpPr>
          <p:nvPr>
            <p:ph idx="1"/>
          </p:nvPr>
        </p:nvSpPr>
        <p:spPr>
          <a:xfrm>
            <a:off x="396000" y="2340000"/>
            <a:ext cx="5616160" cy="3672000"/>
          </a:xfrm>
        </p:spPr>
        <p:txBody>
          <a:bodyPr/>
          <a:lstStyle/>
          <a:p>
            <a:pPr marL="0" indent="0" eaLnBrk="1" hangingPunct="1"/>
            <a:r>
              <a:rPr lang="en-GB" altLang="de-DE" dirty="0" smtClean="0"/>
              <a:t>Bush </a:t>
            </a:r>
            <a:r>
              <a:rPr lang="en-GB" altLang="de-DE" dirty="0"/>
              <a:t>f</a:t>
            </a:r>
            <a:r>
              <a:rPr lang="en-GB" altLang="de-DE" dirty="0" smtClean="0"/>
              <a:t>ires </a:t>
            </a:r>
            <a:r>
              <a:rPr lang="en-GB" altLang="de-DE" dirty="0"/>
              <a:t>are a serious problem for large connected wooded areas.</a:t>
            </a:r>
          </a:p>
          <a:p>
            <a:pPr marL="0" indent="0" eaLnBrk="1" hangingPunct="1"/>
            <a:r>
              <a:rPr lang="en-GB" altLang="de-DE" dirty="0"/>
              <a:t>Therefore it is important to raise questions about prevention and containment of </a:t>
            </a:r>
            <a:r>
              <a:rPr lang="en-GB" altLang="de-DE" dirty="0" smtClean="0"/>
              <a:t>bush </a:t>
            </a:r>
            <a:r>
              <a:rPr lang="en-GB" altLang="de-DE" dirty="0"/>
              <a:t>fires.</a:t>
            </a:r>
          </a:p>
          <a:p>
            <a:pPr marL="0" indent="0" eaLnBrk="1" hangingPunct="1"/>
            <a:r>
              <a:rPr lang="en-GB" altLang="de-DE" dirty="0"/>
              <a:t>Methods like forest aisles or the controlled burning off of single forest areas can constitute effective measures</a:t>
            </a:r>
            <a:r>
              <a:rPr lang="en-GB" altLang="de-DE" dirty="0" smtClean="0"/>
              <a:t>.</a:t>
            </a:r>
            <a:endParaRPr lang="en-GB" altLang="de-DE" dirty="0"/>
          </a:p>
          <a:p>
            <a:pPr marL="0" indent="0" eaLnBrk="1" hangingPunct="1"/>
            <a:r>
              <a:rPr lang="en-GB" altLang="de-DE" b="1" dirty="0"/>
              <a:t>Construct a </a:t>
            </a:r>
            <a:r>
              <a:rPr lang="en-GB" altLang="de-DE" b="1" dirty="0" smtClean="0"/>
              <a:t>preventive model for bush </a:t>
            </a:r>
            <a:r>
              <a:rPr lang="en-GB" altLang="de-DE" b="1" dirty="0"/>
              <a:t>fires while </a:t>
            </a:r>
            <a:r>
              <a:rPr lang="en-GB" altLang="de-DE" b="1" dirty="0" smtClean="0"/>
              <a:t>cutting down as </a:t>
            </a:r>
            <a:r>
              <a:rPr lang="en-GB" altLang="de-DE" b="1" dirty="0"/>
              <a:t>many trees as necessary but as few as possible!</a:t>
            </a:r>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40</a:t>
            </a:fld>
            <a:endParaRPr lang="de-DE" dirty="0"/>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6163" y="2852936"/>
            <a:ext cx="2976330" cy="2232248"/>
          </a:xfrm>
          <a:prstGeom prst="rect">
            <a:avLst/>
          </a:prstGeom>
        </p:spPr>
      </p:pic>
    </p:spTree>
    <p:extLst>
      <p:ext uri="{BB962C8B-B14F-4D97-AF65-F5344CB8AC3E}">
        <p14:creationId xmlns:p14="http://schemas.microsoft.com/office/powerpoint/2010/main" val="435687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2400" dirty="0" smtClean="0"/>
              <a:t>S</a:t>
            </a:r>
            <a:r>
              <a:rPr lang="en-GB" altLang="de-DE" sz="2400" dirty="0" smtClean="0"/>
              <a:t>implify </a:t>
            </a:r>
            <a:r>
              <a:rPr lang="en-GB" altLang="de-DE" sz="2400" dirty="0"/>
              <a:t>the situation, idealise and </a:t>
            </a:r>
            <a:r>
              <a:rPr lang="en-GB" altLang="de-DE" sz="2400" dirty="0" smtClean="0"/>
              <a:t>structure - </a:t>
            </a:r>
            <a:r>
              <a:rPr lang="de-DE" sz="2400" dirty="0"/>
              <a:t>Real </a:t>
            </a:r>
            <a:r>
              <a:rPr lang="de-DE" sz="2400" dirty="0" err="1"/>
              <a:t>model</a:t>
            </a:r>
            <a:r>
              <a:rPr lang="de-DE" sz="2400" dirty="0"/>
              <a:t> - </a:t>
            </a:r>
          </a:p>
        </p:txBody>
      </p:sp>
      <p:sp>
        <p:nvSpPr>
          <p:cNvPr id="3" name="Inhaltsplatzhalter 2"/>
          <p:cNvSpPr>
            <a:spLocks noGrp="1"/>
          </p:cNvSpPr>
          <p:nvPr>
            <p:ph idx="1"/>
          </p:nvPr>
        </p:nvSpPr>
        <p:spPr/>
        <p:txBody>
          <a:bodyPr/>
          <a:lstStyle/>
          <a:p>
            <a:pPr marL="0" lvl="1" indent="0" eaLnBrk="1" hangingPunct="1">
              <a:buClr>
                <a:schemeClr val="accent1"/>
              </a:buClr>
              <a:buNone/>
            </a:pPr>
            <a:r>
              <a:rPr lang="en-GB" altLang="de-DE" sz="2000" b="1" dirty="0" smtClean="0"/>
              <a:t>Assumptions: </a:t>
            </a:r>
          </a:p>
          <a:p>
            <a:pPr lvl="1" eaLnBrk="1" hangingPunct="1">
              <a:buClr>
                <a:schemeClr val="accent1"/>
              </a:buClr>
              <a:buFont typeface="Arial" panose="020B0604020202020204" pitchFamily="34" charset="0"/>
              <a:buChar char="•"/>
            </a:pPr>
            <a:r>
              <a:rPr lang="en-GB" altLang="de-DE" sz="2000" dirty="0"/>
              <a:t>q</a:t>
            </a:r>
            <a:r>
              <a:rPr lang="en-GB" altLang="de-DE" sz="2000" dirty="0" smtClean="0"/>
              <a:t>uadratic forest </a:t>
            </a:r>
            <a:r>
              <a:rPr lang="en-GB" altLang="de-DE" sz="2000" dirty="0"/>
              <a:t>area (commercial forest)</a:t>
            </a:r>
          </a:p>
          <a:p>
            <a:pPr lvl="1" eaLnBrk="1" hangingPunct="1">
              <a:buClr>
                <a:schemeClr val="accent1"/>
              </a:buClr>
              <a:buFont typeface="Arial" panose="020B0604020202020204" pitchFamily="34" charset="0"/>
              <a:buChar char="•"/>
            </a:pPr>
            <a:r>
              <a:rPr lang="en-GB" altLang="de-DE" sz="2000" dirty="0"/>
              <a:t>p</a:t>
            </a:r>
            <a:r>
              <a:rPr lang="en-GB" altLang="de-DE" sz="2000" dirty="0" smtClean="0"/>
              <a:t>arallel </a:t>
            </a:r>
            <a:r>
              <a:rPr lang="en-GB" altLang="de-DE" sz="2000" dirty="0"/>
              <a:t>forest aisles with a </a:t>
            </a:r>
            <a:r>
              <a:rPr lang="en-GB" altLang="de-DE" sz="2000" dirty="0" smtClean="0"/>
              <a:t>fixed width</a:t>
            </a:r>
            <a:r>
              <a:rPr lang="en-GB" altLang="de-DE" sz="2000" i="1" dirty="0" smtClean="0"/>
              <a:t> </a:t>
            </a:r>
            <a:r>
              <a:rPr lang="en-GB" altLang="de-DE" sz="2000" dirty="0" smtClean="0"/>
              <a:t>(e. g. </a:t>
            </a:r>
            <a:r>
              <a:rPr lang="en-GB" altLang="de-DE" sz="2000" dirty="0"/>
              <a:t>5m)</a:t>
            </a:r>
          </a:p>
          <a:p>
            <a:pPr lvl="1" eaLnBrk="1" hangingPunct="1">
              <a:buClr>
                <a:schemeClr val="accent1"/>
              </a:buClr>
              <a:buFont typeface="Arial" panose="020B0604020202020204" pitchFamily="34" charset="0"/>
              <a:buChar char="•"/>
            </a:pPr>
            <a:r>
              <a:rPr lang="en-GB" altLang="de-DE" sz="2000" dirty="0"/>
              <a:t>F</a:t>
            </a:r>
            <a:r>
              <a:rPr lang="en-GB" altLang="de-DE" sz="2000" dirty="0" smtClean="0"/>
              <a:t>orest </a:t>
            </a:r>
            <a:r>
              <a:rPr lang="en-GB" altLang="de-DE" sz="2000" dirty="0"/>
              <a:t>aisles are equidistant</a:t>
            </a:r>
          </a:p>
          <a:p>
            <a:pPr lvl="1" eaLnBrk="1" hangingPunct="1">
              <a:buClr>
                <a:schemeClr val="accent1"/>
              </a:buClr>
              <a:buFont typeface="Arial" panose="020B0604020202020204" pitchFamily="34" charset="0"/>
              <a:buChar char="•"/>
            </a:pPr>
            <a:r>
              <a:rPr lang="en-GB" altLang="de-DE" sz="2000" dirty="0"/>
              <a:t>the fire cannot skip over an aisle</a:t>
            </a:r>
          </a:p>
          <a:p>
            <a:pPr lvl="1" eaLnBrk="1" hangingPunct="1">
              <a:buClr>
                <a:schemeClr val="accent1"/>
              </a:buClr>
              <a:buFont typeface="Arial" panose="020B0604020202020204" pitchFamily="34" charset="0"/>
              <a:buChar char="•"/>
            </a:pPr>
            <a:r>
              <a:rPr lang="en-GB" altLang="de-DE" sz="2000" dirty="0"/>
              <a:t>no wind</a:t>
            </a:r>
          </a:p>
          <a:p>
            <a:pPr lvl="1" eaLnBrk="1" hangingPunct="1">
              <a:buClr>
                <a:schemeClr val="accent1"/>
              </a:buClr>
              <a:buFont typeface="Arial" panose="020B0604020202020204" pitchFamily="34" charset="0"/>
              <a:buChar char="•"/>
            </a:pPr>
            <a:r>
              <a:rPr lang="en-GB" altLang="de-DE" sz="2000" dirty="0"/>
              <a:t>the fire breaks out only in one </a:t>
            </a:r>
            <a:r>
              <a:rPr lang="en-GB" altLang="de-DE" sz="2000" dirty="0" smtClean="0"/>
              <a:t>separate </a:t>
            </a:r>
            <a:r>
              <a:rPr lang="en-GB" altLang="de-DE" sz="2000" dirty="0"/>
              <a:t>forest </a:t>
            </a:r>
            <a:r>
              <a:rPr lang="en-GB" altLang="de-DE" sz="2000" dirty="0" smtClean="0"/>
              <a:t>area at one time</a:t>
            </a:r>
          </a:p>
          <a:p>
            <a:pPr lvl="1" eaLnBrk="1" hangingPunct="1">
              <a:buClr>
                <a:schemeClr val="accent1"/>
              </a:buClr>
              <a:buFont typeface="Arial" panose="020B0604020202020204" pitchFamily="34" charset="0"/>
              <a:buChar char="•"/>
            </a:pPr>
            <a:r>
              <a:rPr lang="en-GB" altLang="de-DE" sz="2000" dirty="0"/>
              <a:t>i</a:t>
            </a:r>
            <a:r>
              <a:rPr lang="en-GB" altLang="de-DE" sz="2000" dirty="0" smtClean="0"/>
              <a:t>f no additional forest aisles will be cut in the area, where the fire breaks out, this whole forest area will burn down</a:t>
            </a:r>
            <a:endParaRPr lang="en-GB" altLang="de-DE" sz="2000" dirty="0"/>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41</a:t>
            </a:fld>
            <a:endParaRPr lang="de-DE" dirty="0"/>
          </a:p>
        </p:txBody>
      </p:sp>
    </p:spTree>
    <p:extLst>
      <p:ext uri="{BB962C8B-B14F-4D97-AF65-F5344CB8AC3E}">
        <p14:creationId xmlns:p14="http://schemas.microsoft.com/office/powerpoint/2010/main" val="29049021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altLang="de-DE" sz="2400" dirty="0" err="1"/>
              <a:t>M</a:t>
            </a:r>
            <a:r>
              <a:rPr lang="de-DE" altLang="de-DE" sz="2400" dirty="0" err="1" smtClean="0"/>
              <a:t>athematise</a:t>
            </a:r>
            <a:r>
              <a:rPr lang="de-DE" altLang="de-DE" sz="2400" dirty="0" smtClean="0"/>
              <a:t> </a:t>
            </a:r>
            <a:r>
              <a:rPr lang="de-DE" altLang="de-DE" sz="2400" dirty="0" err="1" smtClean="0"/>
              <a:t>the</a:t>
            </a:r>
            <a:r>
              <a:rPr lang="de-DE" altLang="de-DE" sz="2400" dirty="0" smtClean="0"/>
              <a:t> real </a:t>
            </a:r>
            <a:r>
              <a:rPr lang="de-DE" altLang="de-DE" sz="2400" dirty="0" err="1" smtClean="0"/>
              <a:t>model</a:t>
            </a:r>
            <a:r>
              <a:rPr lang="de-DE" altLang="de-DE" sz="2400" dirty="0"/>
              <a:t> - </a:t>
            </a:r>
            <a:r>
              <a:rPr lang="de-DE" altLang="de-DE" sz="2400" dirty="0" err="1"/>
              <a:t>Mathematical</a:t>
            </a:r>
            <a:r>
              <a:rPr lang="de-DE" altLang="de-DE" sz="2400" dirty="0"/>
              <a:t> </a:t>
            </a:r>
            <a:r>
              <a:rPr lang="de-DE" altLang="de-DE" sz="2400" dirty="0" err="1"/>
              <a:t>model</a:t>
            </a:r>
            <a:r>
              <a:rPr lang="de-DE" altLang="de-DE" sz="2400" dirty="0"/>
              <a:t> – </a:t>
            </a:r>
            <a:endParaRPr lang="de-DE" sz="2400"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42</a:t>
            </a:fld>
            <a:endParaRPr lang="de-DE" dirty="0"/>
          </a:p>
        </p:txBody>
      </p:sp>
      <p:sp>
        <p:nvSpPr>
          <p:cNvPr id="8" name="Abgerundetes Rechteck 7"/>
          <p:cNvSpPr/>
          <p:nvPr/>
        </p:nvSpPr>
        <p:spPr>
          <a:xfrm>
            <a:off x="611560" y="2580393"/>
            <a:ext cx="3600400" cy="32403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000" dirty="0" smtClean="0">
                <a:solidFill>
                  <a:schemeClr val="tx1"/>
                </a:solidFill>
              </a:rPr>
              <a:t>First </a:t>
            </a:r>
            <a:r>
              <a:rPr lang="de-DE" sz="2000" dirty="0" err="1">
                <a:solidFill>
                  <a:schemeClr val="tx1"/>
                </a:solidFill>
              </a:rPr>
              <a:t>m</a:t>
            </a:r>
            <a:r>
              <a:rPr lang="de-DE" sz="2000" dirty="0" err="1" smtClean="0">
                <a:solidFill>
                  <a:schemeClr val="tx1"/>
                </a:solidFill>
              </a:rPr>
              <a:t>athematical</a:t>
            </a:r>
            <a:r>
              <a:rPr lang="de-DE" sz="2000" dirty="0" smtClean="0">
                <a:solidFill>
                  <a:schemeClr val="tx1"/>
                </a:solidFill>
              </a:rPr>
              <a:t> </a:t>
            </a:r>
            <a:r>
              <a:rPr lang="de-DE" sz="2000" dirty="0" err="1">
                <a:solidFill>
                  <a:schemeClr val="tx1"/>
                </a:solidFill>
              </a:rPr>
              <a:t>m</a:t>
            </a:r>
            <a:r>
              <a:rPr lang="de-DE" sz="2000" dirty="0" err="1" smtClean="0">
                <a:solidFill>
                  <a:schemeClr val="tx1"/>
                </a:solidFill>
              </a:rPr>
              <a:t>odel</a:t>
            </a:r>
            <a:endParaRPr lang="de-DE" sz="2000" dirty="0">
              <a:solidFill>
                <a:schemeClr val="tx1"/>
              </a:solidFill>
            </a:endParaRPr>
          </a:p>
        </p:txBody>
      </p:sp>
      <p:sp>
        <p:nvSpPr>
          <p:cNvPr id="9" name="Abgerundetes Rechteck 8"/>
          <p:cNvSpPr/>
          <p:nvPr/>
        </p:nvSpPr>
        <p:spPr>
          <a:xfrm>
            <a:off x="4860032" y="2580393"/>
            <a:ext cx="3600400" cy="32403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de-DE" sz="2000" dirty="0" smtClean="0">
                <a:solidFill>
                  <a:schemeClr val="tx1"/>
                </a:solidFill>
              </a:rPr>
              <a:t>Further </a:t>
            </a:r>
            <a:r>
              <a:rPr lang="de-DE" sz="2000" dirty="0" err="1">
                <a:solidFill>
                  <a:schemeClr val="tx1"/>
                </a:solidFill>
              </a:rPr>
              <a:t>m</a:t>
            </a:r>
            <a:r>
              <a:rPr lang="de-DE" sz="2000" dirty="0" err="1" smtClean="0">
                <a:solidFill>
                  <a:schemeClr val="tx1"/>
                </a:solidFill>
              </a:rPr>
              <a:t>athematical</a:t>
            </a:r>
            <a:r>
              <a:rPr lang="de-DE" sz="2000" dirty="0" smtClean="0">
                <a:solidFill>
                  <a:schemeClr val="tx1"/>
                </a:solidFill>
              </a:rPr>
              <a:t> </a:t>
            </a:r>
            <a:r>
              <a:rPr lang="de-DE" sz="2000" dirty="0" err="1">
                <a:solidFill>
                  <a:schemeClr val="tx1"/>
                </a:solidFill>
              </a:rPr>
              <a:t>m</a:t>
            </a:r>
            <a:r>
              <a:rPr lang="de-DE" sz="2000" dirty="0" err="1" smtClean="0">
                <a:solidFill>
                  <a:schemeClr val="tx1"/>
                </a:solidFill>
              </a:rPr>
              <a:t>odel</a:t>
            </a:r>
            <a:endParaRPr lang="de-DE" sz="20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3157329"/>
            <a:ext cx="2736304" cy="252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232" y="3196290"/>
            <a:ext cx="2561151" cy="2551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93958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6186" y="3356992"/>
            <a:ext cx="3757814" cy="295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normAutofit/>
          </a:bodyPr>
          <a:lstStyle/>
          <a:p>
            <a:r>
              <a:rPr lang="de-DE" sz="2400" dirty="0" err="1" smtClean="0"/>
              <a:t>Mathematical</a:t>
            </a:r>
            <a:r>
              <a:rPr lang="de-DE" sz="2400" dirty="0" smtClean="0"/>
              <a:t> </a:t>
            </a:r>
            <a:r>
              <a:rPr lang="de-DE" sz="2400" dirty="0" err="1" smtClean="0"/>
              <a:t>work</a:t>
            </a:r>
            <a:r>
              <a:rPr lang="de-DE" sz="2400" dirty="0" smtClean="0"/>
              <a:t> </a:t>
            </a:r>
            <a:r>
              <a:rPr lang="de-DE" sz="2400" dirty="0" err="1" smtClean="0"/>
              <a:t>and</a:t>
            </a:r>
            <a:r>
              <a:rPr lang="de-DE" sz="2400" dirty="0" smtClean="0"/>
              <a:t> </a:t>
            </a:r>
            <a:r>
              <a:rPr lang="de-DE" sz="2400" dirty="0" err="1" smtClean="0"/>
              <a:t>results</a:t>
            </a:r>
            <a:endParaRPr lang="de-DE" sz="24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96000" y="2340000"/>
                <a:ext cx="4968088" cy="3672000"/>
              </a:xfrm>
              <a:ln>
                <a:solidFill>
                  <a:schemeClr val="accent1">
                    <a:shade val="50000"/>
                  </a:schemeClr>
                </a:solidFill>
              </a:ln>
            </p:spPr>
            <p:txBody>
              <a:bodyPr/>
              <a:lstStyle/>
              <a:p>
                <a:pPr eaLnBrk="1" hangingPunct="1">
                  <a:lnSpc>
                    <a:spcPct val="90000"/>
                  </a:lnSpc>
                  <a:spcAft>
                    <a:spcPts val="1200"/>
                  </a:spcAft>
                </a:pPr>
                <a:r>
                  <a:rPr lang="en-GB" altLang="de-DE" sz="2200" dirty="0"/>
                  <a:t>In the first mathematical model:</a:t>
                </a:r>
              </a:p>
              <a:p>
                <a:pPr marL="0" lvl="1" indent="0">
                  <a:lnSpc>
                    <a:spcPct val="90000"/>
                  </a:lnSpc>
                  <a:buNone/>
                </a:pPr>
                <a:r>
                  <a:rPr lang="en-GB" altLang="de-DE" sz="2000" dirty="0" smtClean="0"/>
                  <a:t>lost </a:t>
                </a:r>
                <a:r>
                  <a:rPr lang="en-GB" altLang="de-DE" sz="2000" dirty="0"/>
                  <a:t>forest area (by deforestation and fire</a:t>
                </a:r>
                <a:r>
                  <a:rPr lang="en-GB" altLang="de-DE" sz="2000" dirty="0" smtClean="0"/>
                  <a:t>):</a:t>
                </a:r>
              </a:p>
              <a:p>
                <a:pPr marL="0" lvl="1" indent="0">
                  <a:lnSpc>
                    <a:spcPct val="90000"/>
                  </a:lnSpc>
                  <a:buNone/>
                </a:pPr>
                <a14:m>
                  <m:oMath xmlns:m="http://schemas.openxmlformats.org/officeDocument/2006/math">
                    <m:r>
                      <a:rPr lang="de-DE" sz="2000" i="1">
                        <a:latin typeface="Cambria Math" panose="02040503050406030204" pitchFamily="18" charset="0"/>
                        <a:ea typeface="Cambria Math" panose="02040503050406030204" pitchFamily="18" charset="0"/>
                      </a:rPr>
                      <m:t>𝑥</m:t>
                    </m:r>
                  </m:oMath>
                </a14:m>
                <a:r>
                  <a:rPr lang="en-GB" sz="2000" dirty="0" smtClean="0"/>
                  <a:t> : number of aisles</a:t>
                </a:r>
              </a:p>
              <a:p>
                <a:pPr marL="0" lvl="1" indent="0">
                  <a:lnSpc>
                    <a:spcPct val="90000"/>
                  </a:lnSpc>
                  <a:buNone/>
                </a:pPr>
                <a:endParaRPr lang="en-GB" sz="2000" dirty="0"/>
              </a:p>
              <a:p>
                <a:pPr marL="0" lvl="1" indent="0">
                  <a:lnSpc>
                    <a:spcPct val="90000"/>
                  </a:lnSpc>
                  <a:buNone/>
                </a:pPr>
                <a:endParaRPr lang="en-GB" sz="2000" dirty="0" smtClean="0"/>
              </a:p>
              <a:p>
                <a:pPr marL="0" lvl="1" indent="0">
                  <a:lnSpc>
                    <a:spcPct val="90000"/>
                  </a:lnSpc>
                  <a:buNone/>
                </a:pPr>
                <a:endParaRPr lang="en-GB" sz="2000" dirty="0"/>
              </a:p>
              <a:p>
                <a:pPr marL="0" lvl="1" indent="0">
                  <a:lnSpc>
                    <a:spcPct val="90000"/>
                  </a:lnSpc>
                  <a:buNone/>
                </a:pPr>
                <a:endParaRPr lang="en-GB" sz="2000" dirty="0" smtClean="0"/>
              </a:p>
              <a:p>
                <a:pPr marL="0" lvl="1" indent="0">
                  <a:lnSpc>
                    <a:spcPct val="90000"/>
                  </a:lnSpc>
                  <a:buNone/>
                </a:pPr>
                <a:r>
                  <a:rPr lang="en-GB" altLang="de-DE" dirty="0" smtClean="0"/>
                  <a:t>for </a:t>
                </a:r>
                <a:r>
                  <a:rPr lang="en-GB" altLang="de-DE" dirty="0"/>
                  <a:t>example  </a:t>
                </a:r>
                <a:r>
                  <a:rPr lang="en-GB" altLang="de-DE" i="1" dirty="0"/>
                  <a:t>a</a:t>
                </a:r>
                <a:r>
                  <a:rPr lang="en-GB" altLang="de-DE" dirty="0"/>
                  <a:t> = 10 </a:t>
                </a:r>
                <a:r>
                  <a:rPr lang="en-GB" altLang="de-DE" i="1" dirty="0"/>
                  <a:t>km</a:t>
                </a:r>
                <a:r>
                  <a:rPr lang="en-GB" altLang="de-DE" dirty="0"/>
                  <a:t> and  </a:t>
                </a:r>
                <a:r>
                  <a:rPr lang="en-GB" altLang="de-DE" i="1" dirty="0"/>
                  <a:t>b</a:t>
                </a:r>
                <a:r>
                  <a:rPr lang="en-GB" altLang="de-DE" dirty="0"/>
                  <a:t> = 10 </a:t>
                </a:r>
                <a:r>
                  <a:rPr lang="en-GB" altLang="de-DE" i="1" dirty="0" smtClean="0"/>
                  <a:t>m: </a:t>
                </a:r>
                <a:endParaRPr lang="en-GB" altLang="de-DE" i="1" dirty="0"/>
              </a:p>
              <a:p>
                <a:pPr marL="0" lvl="1" indent="0">
                  <a:lnSpc>
                    <a:spcPct val="90000"/>
                  </a:lnSpc>
                  <a:buNone/>
                </a:pP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96000" y="2340000"/>
                <a:ext cx="4968088" cy="3672000"/>
              </a:xfrm>
              <a:blipFill rotWithShape="1">
                <a:blip r:embed="rId3"/>
                <a:stretch>
                  <a:fillRect l="-1469" t="-1821"/>
                </a:stretch>
              </a:blipFill>
              <a:ln>
                <a:solidFill>
                  <a:schemeClr val="accent1">
                    <a:shade val="50000"/>
                  </a:schemeClr>
                </a:solidFill>
              </a:ln>
            </p:spPr>
            <p:txBody>
              <a:bodyPr/>
              <a:lstStyle/>
              <a:p>
                <a:r>
                  <a:rPr lang="de-DE">
                    <a:noFill/>
                  </a:rPr>
                  <a:t> </a:t>
                </a:r>
              </a:p>
            </p:txBody>
          </p:sp>
        </mc:Fallback>
      </mc:AlternateContent>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43</a:t>
            </a:fld>
            <a:endParaRPr lang="de-DE" dirty="0"/>
          </a:p>
        </p:txBody>
      </p:sp>
      <mc:AlternateContent xmlns:mc="http://schemas.openxmlformats.org/markup-compatibility/2006" xmlns:a14="http://schemas.microsoft.com/office/drawing/2010/main">
        <mc:Choice Requires="a14">
          <p:sp>
            <p:nvSpPr>
              <p:cNvPr id="5" name="Textfeld 4"/>
              <p:cNvSpPr txBox="1"/>
              <p:nvPr/>
            </p:nvSpPr>
            <p:spPr>
              <a:xfrm>
                <a:off x="395536" y="3573016"/>
                <a:ext cx="5400600" cy="133626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de-DE" sz="2000" b="0" i="1" smtClean="0">
                              <a:latin typeface="Cambria Math"/>
                            </a:rPr>
                          </m:ctrlPr>
                        </m:sSubPr>
                        <m:e>
                          <m:r>
                            <a:rPr lang="de-DE" sz="2000" b="0" i="1" smtClean="0">
                              <a:latin typeface="Cambria Math"/>
                            </a:rPr>
                            <m:t>𝐹</m:t>
                          </m:r>
                        </m:e>
                        <m:sub>
                          <m:r>
                            <a:rPr lang="de-DE" sz="2000" b="0" i="1" smtClean="0">
                              <a:latin typeface="Cambria Math"/>
                            </a:rPr>
                            <m:t>1</m:t>
                          </m:r>
                        </m:sub>
                      </m:sSub>
                      <m:d>
                        <m:dPr>
                          <m:ctrlPr>
                            <a:rPr lang="de-DE" sz="2000" b="0" i="1" smtClean="0">
                              <a:latin typeface="Cambria Math"/>
                            </a:rPr>
                          </m:ctrlPr>
                        </m:dPr>
                        <m:e>
                          <m:r>
                            <a:rPr lang="de-DE" sz="2000" b="0" i="1" smtClean="0">
                              <a:latin typeface="Cambria Math"/>
                            </a:rPr>
                            <m:t>𝑥</m:t>
                          </m:r>
                        </m:e>
                      </m:d>
                      <m:r>
                        <a:rPr lang="de-DE" sz="2000" dirty="0">
                          <a:latin typeface="Cambria Math"/>
                          <a:ea typeface="Cambria Math"/>
                        </a:rPr>
                        <m:t>=</m:t>
                      </m:r>
                      <m:r>
                        <m:rPr>
                          <m:sty m:val="p"/>
                        </m:rPr>
                        <a:rPr lang="de-DE" sz="2000" b="0" i="0" dirty="0" smtClean="0">
                          <a:latin typeface="Cambria Math"/>
                          <a:ea typeface="Cambria Math"/>
                        </a:rPr>
                        <m:t>abx</m:t>
                      </m:r>
                      <m:r>
                        <a:rPr lang="de-DE" sz="2000" b="0" i="0" dirty="0" smtClean="0">
                          <a:latin typeface="Cambria Math"/>
                          <a:ea typeface="Cambria Math"/>
                        </a:rPr>
                        <m:t>+</m:t>
                      </m:r>
                      <m:r>
                        <m:rPr>
                          <m:sty m:val="p"/>
                        </m:rPr>
                        <a:rPr lang="de-DE" sz="2000" b="0" i="0" dirty="0" smtClean="0">
                          <a:latin typeface="Cambria Math"/>
                          <a:ea typeface="Cambria Math"/>
                        </a:rPr>
                        <m:t>a</m:t>
                      </m:r>
                      <m:d>
                        <m:dPr>
                          <m:ctrlPr>
                            <a:rPr lang="de-DE" sz="2000" b="0" i="1" dirty="0" smtClean="0">
                              <a:latin typeface="Cambria Math"/>
                              <a:ea typeface="Cambria Math"/>
                            </a:rPr>
                          </m:ctrlPr>
                        </m:dPr>
                        <m:e>
                          <m:f>
                            <m:fPr>
                              <m:ctrlPr>
                                <a:rPr lang="de-DE" sz="2000" b="0" i="1" dirty="0" smtClean="0">
                                  <a:latin typeface="Cambria Math"/>
                                  <a:ea typeface="Cambria Math"/>
                                </a:rPr>
                              </m:ctrlPr>
                            </m:fPr>
                            <m:num>
                              <m:r>
                                <a:rPr lang="de-DE" sz="2000" b="0" i="1" dirty="0" smtClean="0">
                                  <a:latin typeface="Cambria Math"/>
                                  <a:ea typeface="Cambria Math"/>
                                </a:rPr>
                                <m:t>𝑎</m:t>
                              </m:r>
                            </m:num>
                            <m:den>
                              <m:r>
                                <a:rPr lang="de-DE" sz="2000" b="0" i="1" dirty="0" smtClean="0">
                                  <a:latin typeface="Cambria Math"/>
                                  <a:ea typeface="Cambria Math"/>
                                </a:rPr>
                                <m:t>𝑥</m:t>
                              </m:r>
                            </m:den>
                          </m:f>
                          <m:r>
                            <a:rPr lang="de-DE" sz="2000" b="0" i="1" dirty="0" smtClean="0">
                              <a:latin typeface="Cambria Math"/>
                              <a:ea typeface="Cambria Math"/>
                            </a:rPr>
                            <m:t>−</m:t>
                          </m:r>
                          <m:r>
                            <a:rPr lang="de-DE" sz="2000" b="0" i="1" dirty="0" smtClean="0">
                              <a:latin typeface="Cambria Math"/>
                              <a:ea typeface="Cambria Math"/>
                            </a:rPr>
                            <m:t>𝑏</m:t>
                          </m:r>
                        </m:e>
                      </m:d>
                      <m:r>
                        <a:rPr lang="de-DE" sz="2000" b="0" i="1" dirty="0" smtClean="0">
                          <a:latin typeface="Cambria Math"/>
                          <a:ea typeface="Cambria Math"/>
                        </a:rPr>
                        <m:t>=</m:t>
                      </m:r>
                      <m:f>
                        <m:fPr>
                          <m:ctrlPr>
                            <a:rPr lang="de-DE" sz="2000" b="0" i="1" dirty="0" smtClean="0">
                              <a:latin typeface="Cambria Math"/>
                              <a:ea typeface="Cambria Math"/>
                            </a:rPr>
                          </m:ctrlPr>
                        </m:fPr>
                        <m:num>
                          <m:r>
                            <a:rPr lang="de-DE" sz="2000" b="0" i="1" dirty="0" smtClean="0">
                              <a:latin typeface="Cambria Math"/>
                              <a:ea typeface="Cambria Math"/>
                            </a:rPr>
                            <m:t>𝑎𝑏</m:t>
                          </m:r>
                          <m:sSup>
                            <m:sSupPr>
                              <m:ctrlPr>
                                <a:rPr lang="de-DE" sz="2000" b="0" i="1" dirty="0" smtClean="0">
                                  <a:latin typeface="Cambria Math"/>
                                  <a:ea typeface="Cambria Math"/>
                                </a:rPr>
                              </m:ctrlPr>
                            </m:sSupPr>
                            <m:e>
                              <m:r>
                                <a:rPr lang="de-DE" sz="2000" b="0" i="1" dirty="0" smtClean="0">
                                  <a:latin typeface="Cambria Math"/>
                                  <a:ea typeface="Cambria Math"/>
                                </a:rPr>
                                <m:t>𝑥</m:t>
                              </m:r>
                            </m:e>
                            <m:sup>
                              <m:r>
                                <a:rPr lang="de-DE" sz="2000" b="0" i="1" dirty="0" smtClean="0">
                                  <a:latin typeface="Cambria Math"/>
                                  <a:ea typeface="Cambria Math"/>
                                </a:rPr>
                                <m:t>2</m:t>
                              </m:r>
                            </m:sup>
                          </m:sSup>
                          <m:r>
                            <a:rPr lang="de-DE" sz="2000" b="0" i="1" dirty="0" smtClean="0">
                              <a:latin typeface="Cambria Math"/>
                              <a:ea typeface="Cambria Math"/>
                            </a:rPr>
                            <m:t>−</m:t>
                          </m:r>
                          <m:r>
                            <a:rPr lang="de-DE" sz="2000" b="0" i="1" dirty="0" smtClean="0">
                              <a:latin typeface="Cambria Math"/>
                              <a:ea typeface="Cambria Math"/>
                            </a:rPr>
                            <m:t>𝑎𝑏𝑥</m:t>
                          </m:r>
                          <m:r>
                            <a:rPr lang="de-DE" sz="2000" b="0" i="1" dirty="0" smtClean="0">
                              <a:latin typeface="Cambria Math"/>
                              <a:ea typeface="Cambria Math"/>
                            </a:rPr>
                            <m:t>+</m:t>
                          </m:r>
                          <m:sSup>
                            <m:sSupPr>
                              <m:ctrlPr>
                                <a:rPr lang="de-DE" sz="2000" b="0" i="1" dirty="0" smtClean="0">
                                  <a:latin typeface="Cambria Math"/>
                                  <a:ea typeface="Cambria Math"/>
                                </a:rPr>
                              </m:ctrlPr>
                            </m:sSupPr>
                            <m:e>
                              <m:r>
                                <a:rPr lang="de-DE" sz="2000" b="0" i="1" dirty="0" smtClean="0">
                                  <a:latin typeface="Cambria Math"/>
                                  <a:ea typeface="Cambria Math"/>
                                </a:rPr>
                                <m:t>𝑎</m:t>
                              </m:r>
                            </m:e>
                            <m:sup>
                              <m:r>
                                <a:rPr lang="de-DE" sz="2000" b="0" i="1" dirty="0" smtClean="0">
                                  <a:latin typeface="Cambria Math"/>
                                  <a:ea typeface="Cambria Math"/>
                                </a:rPr>
                                <m:t>2</m:t>
                              </m:r>
                            </m:sup>
                          </m:sSup>
                        </m:num>
                        <m:den>
                          <m:r>
                            <a:rPr lang="de-DE" sz="2000" b="0" i="1" dirty="0" smtClean="0">
                              <a:latin typeface="Cambria Math"/>
                              <a:ea typeface="Cambria Math"/>
                            </a:rPr>
                            <m:t>𝑥</m:t>
                          </m:r>
                        </m:den>
                      </m:f>
                    </m:oMath>
                  </m:oMathPara>
                </a14:m>
                <a:endParaRPr lang="de-DE" sz="2000" b="0" dirty="0" smtClean="0">
                  <a:ea typeface="Cambria Math"/>
                </a:endParaRPr>
              </a:p>
              <a:p>
                <a14:m>
                  <m:oMath xmlns:m="http://schemas.openxmlformats.org/officeDocument/2006/math">
                    <m:sSubSup>
                      <m:sSubSupPr>
                        <m:ctrlPr>
                          <a:rPr lang="de-DE" sz="2000" i="1" smtClean="0">
                            <a:latin typeface="Cambria Math"/>
                          </a:rPr>
                        </m:ctrlPr>
                      </m:sSubSupPr>
                      <m:e>
                        <m:r>
                          <a:rPr lang="de-DE" sz="2000" b="0" i="1" smtClean="0">
                            <a:latin typeface="Cambria Math"/>
                          </a:rPr>
                          <m:t>𝐹</m:t>
                        </m:r>
                      </m:e>
                      <m:sub>
                        <m:r>
                          <a:rPr lang="de-DE" sz="2000" b="0" i="1" smtClean="0">
                            <a:latin typeface="Cambria Math"/>
                          </a:rPr>
                          <m:t>1</m:t>
                        </m:r>
                      </m:sub>
                      <m:sup>
                        <m:r>
                          <a:rPr lang="de-DE" sz="2000" b="0" i="1" smtClean="0">
                            <a:latin typeface="Cambria Math"/>
                          </a:rPr>
                          <m:t>′</m:t>
                        </m:r>
                      </m:sup>
                    </m:sSubSup>
                    <m:d>
                      <m:dPr>
                        <m:ctrlPr>
                          <a:rPr lang="de-DE" sz="2000" i="1" smtClean="0">
                            <a:latin typeface="Cambria Math"/>
                          </a:rPr>
                        </m:ctrlPr>
                      </m:dPr>
                      <m:e>
                        <m:r>
                          <a:rPr lang="de-DE" sz="2000" b="0" i="1" smtClean="0">
                            <a:latin typeface="Cambria Math"/>
                          </a:rPr>
                          <m:t>𝑥</m:t>
                        </m:r>
                      </m:e>
                    </m:d>
                    <m:r>
                      <a:rPr lang="de-DE" sz="2000" i="1" smtClean="0">
                        <a:latin typeface="Cambria Math"/>
                        <a:ea typeface="Cambria Math"/>
                      </a:rPr>
                      <m:t>=</m:t>
                    </m:r>
                    <m:r>
                      <a:rPr lang="de-DE" sz="2000" b="0" i="1" smtClean="0">
                        <a:latin typeface="Cambria Math"/>
                        <a:ea typeface="Cambria Math"/>
                      </a:rPr>
                      <m:t>𝑎𝑏</m:t>
                    </m:r>
                    <m:r>
                      <a:rPr lang="de-DE" sz="2000" b="0" i="1" smtClean="0">
                        <a:latin typeface="Cambria Math"/>
                        <a:ea typeface="Cambria Math"/>
                      </a:rPr>
                      <m:t>−</m:t>
                    </m:r>
                    <m:f>
                      <m:fPr>
                        <m:ctrlPr>
                          <a:rPr lang="de-DE" sz="2000" b="0" i="1" smtClean="0">
                            <a:latin typeface="Cambria Math"/>
                            <a:ea typeface="Cambria Math"/>
                          </a:rPr>
                        </m:ctrlPr>
                      </m:fPr>
                      <m:num>
                        <m:sSup>
                          <m:sSupPr>
                            <m:ctrlPr>
                              <a:rPr lang="de-DE" sz="2000" b="0" i="1" smtClean="0">
                                <a:latin typeface="Cambria Math"/>
                                <a:ea typeface="Cambria Math"/>
                              </a:rPr>
                            </m:ctrlPr>
                          </m:sSupPr>
                          <m:e>
                            <m:r>
                              <a:rPr lang="de-DE" sz="2000" b="0" i="1" smtClean="0">
                                <a:latin typeface="Cambria Math"/>
                                <a:ea typeface="Cambria Math"/>
                              </a:rPr>
                              <m:t>𝑎</m:t>
                            </m:r>
                          </m:e>
                          <m:sup>
                            <m:r>
                              <a:rPr lang="de-DE" sz="2000" b="0" i="1" smtClean="0">
                                <a:latin typeface="Cambria Math"/>
                                <a:ea typeface="Cambria Math"/>
                              </a:rPr>
                              <m:t>2</m:t>
                            </m:r>
                          </m:sup>
                        </m:sSup>
                      </m:num>
                      <m:den>
                        <m:sSup>
                          <m:sSupPr>
                            <m:ctrlPr>
                              <a:rPr lang="de-DE" sz="2000" b="0" i="1" smtClean="0">
                                <a:latin typeface="Cambria Math"/>
                                <a:ea typeface="Cambria Math"/>
                              </a:rPr>
                            </m:ctrlPr>
                          </m:sSupPr>
                          <m:e>
                            <m:r>
                              <a:rPr lang="de-DE" sz="2000" b="0" i="1" smtClean="0">
                                <a:latin typeface="Cambria Math"/>
                                <a:ea typeface="Cambria Math"/>
                              </a:rPr>
                              <m:t>𝑥</m:t>
                            </m:r>
                          </m:e>
                          <m:sup>
                            <m:r>
                              <a:rPr lang="de-DE" sz="2000" b="0" i="1" smtClean="0">
                                <a:latin typeface="Cambria Math"/>
                                <a:ea typeface="Cambria Math"/>
                              </a:rPr>
                              <m:t>2</m:t>
                            </m:r>
                          </m:sup>
                        </m:sSup>
                      </m:den>
                    </m:f>
                    <m:r>
                      <m:rPr>
                        <m:nor/>
                      </m:rPr>
                      <a:rPr lang="de-DE" sz="2000" b="0" i="0" smtClean="0">
                        <a:latin typeface="Cambria Math"/>
                        <a:ea typeface="Cambria Math"/>
                      </a:rPr>
                      <m:t>    </m:t>
                    </m:r>
                    <m:r>
                      <m:rPr>
                        <m:nor/>
                      </m:rPr>
                      <a:rPr lang="en-GB" altLang="de-DE" sz="2000" dirty="0">
                        <a:latin typeface="Arial Unicode MS"/>
                        <a:ea typeface="Arial Unicode MS"/>
                        <a:cs typeface="Arial Unicode MS"/>
                      </a:rPr>
                      <m:t>⇒</m:t>
                    </m:r>
                    <m:sSubSup>
                      <m:sSubSupPr>
                        <m:ctrlPr>
                          <a:rPr lang="de-DE" sz="2000" i="1" smtClean="0">
                            <a:latin typeface="Cambria Math"/>
                          </a:rPr>
                        </m:ctrlPr>
                      </m:sSubSupPr>
                      <m:e>
                        <m:r>
                          <a:rPr lang="de-DE" sz="2000" b="0" i="1" smtClean="0">
                            <a:latin typeface="Cambria Math"/>
                          </a:rPr>
                          <m:t>   </m:t>
                        </m:r>
                        <m:r>
                          <a:rPr lang="de-DE" sz="2000" b="0" i="1" smtClean="0">
                            <a:latin typeface="Cambria Math"/>
                          </a:rPr>
                          <m:t>𝐹</m:t>
                        </m:r>
                      </m:e>
                      <m:sub>
                        <m:r>
                          <a:rPr lang="de-DE" sz="2000" b="0" i="1" smtClean="0">
                            <a:latin typeface="Cambria Math"/>
                          </a:rPr>
                          <m:t>1</m:t>
                        </m:r>
                      </m:sub>
                      <m:sup>
                        <m:r>
                          <a:rPr lang="de-DE" sz="2000" b="0" i="1" smtClean="0">
                            <a:latin typeface="Cambria Math"/>
                          </a:rPr>
                          <m:t>′</m:t>
                        </m:r>
                      </m:sup>
                    </m:sSubSup>
                    <m:d>
                      <m:dPr>
                        <m:ctrlPr>
                          <a:rPr lang="de-DE" sz="2000" i="1" smtClean="0">
                            <a:latin typeface="Cambria Math"/>
                          </a:rPr>
                        </m:ctrlPr>
                      </m:dPr>
                      <m:e>
                        <m:r>
                          <a:rPr lang="de-DE" sz="2000" b="0" i="1" smtClean="0">
                            <a:latin typeface="Cambria Math"/>
                          </a:rPr>
                          <m:t>𝑥</m:t>
                        </m:r>
                      </m:e>
                    </m:d>
                    <m:r>
                      <a:rPr lang="de-DE" sz="2000" i="1" smtClean="0">
                        <a:latin typeface="Cambria Math"/>
                        <a:ea typeface="Cambria Math"/>
                      </a:rPr>
                      <m:t>=</m:t>
                    </m:r>
                    <m:r>
                      <a:rPr lang="de-DE" sz="2000" b="0" i="1" smtClean="0">
                        <a:latin typeface="Cambria Math"/>
                        <a:ea typeface="Cambria Math"/>
                      </a:rPr>
                      <m:t>0</m:t>
                    </m:r>
                    <m:r>
                      <a:rPr lang="de-DE" sz="2000" b="0" i="0" smtClean="0">
                        <a:latin typeface="Cambria Math"/>
                        <a:ea typeface="Cambria Math"/>
                      </a:rPr>
                      <m:t> </m:t>
                    </m:r>
                  </m:oMath>
                </a14:m>
                <a:r>
                  <a:rPr lang="en-GB" altLang="de-DE" sz="2000" dirty="0" smtClean="0">
                    <a:latin typeface="Arial Unicode MS"/>
                    <a:ea typeface="Arial Unicode MS"/>
                    <a:cs typeface="Arial Unicode MS"/>
                  </a:rPr>
                  <a:t> ⇒</a:t>
                </a:r>
                <a14:m>
                  <m:oMath xmlns:m="http://schemas.openxmlformats.org/officeDocument/2006/math">
                    <m:r>
                      <a:rPr lang="de-DE" sz="2000" b="0" i="0" smtClean="0">
                        <a:latin typeface="Cambria Math"/>
                      </a:rPr>
                      <m:t>  </m:t>
                    </m:r>
                    <m:sSub>
                      <m:sSubPr>
                        <m:ctrlPr>
                          <a:rPr lang="de-DE" sz="2000" b="0" i="1" smtClean="0">
                            <a:latin typeface="Cambria Math"/>
                          </a:rPr>
                        </m:ctrlPr>
                      </m:sSubPr>
                      <m:e>
                        <m:r>
                          <a:rPr lang="de-DE" sz="2000" b="0" i="1" smtClean="0">
                            <a:latin typeface="Cambria Math"/>
                          </a:rPr>
                          <m:t>𝑥</m:t>
                        </m:r>
                      </m:e>
                      <m:sub>
                        <m:r>
                          <a:rPr lang="de-DE" sz="2000" b="0" i="1" smtClean="0">
                            <a:latin typeface="Cambria Math"/>
                          </a:rPr>
                          <m:t>0</m:t>
                        </m:r>
                      </m:sub>
                    </m:sSub>
                    <m:r>
                      <a:rPr lang="de-DE" sz="2000" b="0" i="1" smtClean="0">
                        <a:latin typeface="Cambria Math"/>
                        <a:ea typeface="Cambria Math"/>
                      </a:rPr>
                      <m:t>=</m:t>
                    </m:r>
                    <m:rad>
                      <m:radPr>
                        <m:degHide m:val="on"/>
                        <m:ctrlPr>
                          <a:rPr lang="de-DE" sz="2000" b="0" i="1" smtClean="0">
                            <a:latin typeface="Cambria Math"/>
                            <a:ea typeface="Cambria Math"/>
                          </a:rPr>
                        </m:ctrlPr>
                      </m:radPr>
                      <m:deg/>
                      <m:e>
                        <m:f>
                          <m:fPr>
                            <m:ctrlPr>
                              <a:rPr lang="de-DE" sz="2000" b="0" i="1" smtClean="0">
                                <a:latin typeface="Cambria Math"/>
                                <a:ea typeface="Cambria Math"/>
                              </a:rPr>
                            </m:ctrlPr>
                          </m:fPr>
                          <m:num>
                            <m:r>
                              <a:rPr lang="de-DE" sz="2000" b="0" i="1" smtClean="0">
                                <a:latin typeface="Cambria Math"/>
                                <a:ea typeface="Cambria Math"/>
                              </a:rPr>
                              <m:t>𝑎</m:t>
                            </m:r>
                          </m:num>
                          <m:den>
                            <m:r>
                              <a:rPr lang="de-DE" sz="2000" b="0" i="1" smtClean="0">
                                <a:latin typeface="Cambria Math"/>
                                <a:ea typeface="Cambria Math"/>
                              </a:rPr>
                              <m:t>𝑏</m:t>
                            </m:r>
                          </m:den>
                        </m:f>
                      </m:e>
                    </m:rad>
                  </m:oMath>
                </a14:m>
                <a:r>
                  <a:rPr lang="de-DE" sz="2000" dirty="0" smtClean="0"/>
                  <a:t> </a:t>
                </a:r>
                <a:endParaRPr lang="de-DE" sz="2000" dirty="0"/>
              </a:p>
            </p:txBody>
          </p:sp>
        </mc:Choice>
        <mc:Fallback xmlns="">
          <p:sp>
            <p:nvSpPr>
              <p:cNvPr id="5" name="Textfeld 4"/>
              <p:cNvSpPr txBox="1">
                <a:spLocks noRot="1" noChangeAspect="1" noMove="1" noResize="1" noEditPoints="1" noAdjustHandles="1" noChangeArrowheads="1" noChangeShapeType="1" noTextEdit="1"/>
              </p:cNvSpPr>
              <p:nvPr/>
            </p:nvSpPr>
            <p:spPr>
              <a:xfrm>
                <a:off x="395536" y="3573016"/>
                <a:ext cx="5400600" cy="1336263"/>
              </a:xfrm>
              <a:prstGeom prst="rect">
                <a:avLst/>
              </a:prstGeom>
              <a:blipFill rotWithShape="1">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539552" y="5301208"/>
                <a:ext cx="5256584" cy="718658"/>
              </a:xfrm>
              <a:prstGeom prst="rect">
                <a:avLst/>
              </a:prstGeom>
            </p:spPr>
            <p:txBody>
              <a:bodyPr wrap="square">
                <a:spAutoFit/>
              </a:bodyPr>
              <a:lstStyle/>
              <a:p>
                <a14:m>
                  <m:oMath xmlns:m="http://schemas.openxmlformats.org/officeDocument/2006/math">
                    <m:r>
                      <a:rPr lang="de-DE" sz="2000" i="1" smtClean="0">
                        <a:latin typeface="Cambria Math" panose="02040503050406030204" pitchFamily="18" charset="0"/>
                        <a:ea typeface="Cambria Math" panose="02040503050406030204" pitchFamily="18" charset="0"/>
                      </a:rPr>
                      <m:t>𝑥</m:t>
                    </m:r>
                    <m:r>
                      <a:rPr lang="de-DE" sz="2000" b="0" i="1" smtClean="0">
                        <a:latin typeface="Cambria Math" panose="02040503050406030204" pitchFamily="18" charset="0"/>
                        <a:ea typeface="Cambria Math" panose="02040503050406030204" pitchFamily="18" charset="0"/>
                      </a:rPr>
                      <m:t>=</m:t>
                    </m:r>
                    <m:rad>
                      <m:radPr>
                        <m:degHide m:val="on"/>
                        <m:ctrlPr>
                          <a:rPr lang="de-DE" sz="2000" b="0" i="1" smtClean="0">
                            <a:latin typeface="Cambria Math"/>
                            <a:ea typeface="Cambria Math" panose="02040503050406030204" pitchFamily="18" charset="0"/>
                          </a:rPr>
                        </m:ctrlPr>
                      </m:radPr>
                      <m:deg/>
                      <m:e>
                        <m:f>
                          <m:fPr>
                            <m:ctrlPr>
                              <a:rPr lang="de-DE" sz="2000" b="0" i="1" smtClean="0">
                                <a:latin typeface="Cambria Math"/>
                                <a:ea typeface="Cambria Math" panose="02040503050406030204" pitchFamily="18" charset="0"/>
                              </a:rPr>
                            </m:ctrlPr>
                          </m:fPr>
                          <m:num>
                            <m:r>
                              <a:rPr lang="de-DE" sz="2000" b="0" i="1" smtClean="0">
                                <a:latin typeface="Cambria Math" panose="02040503050406030204" pitchFamily="18" charset="0"/>
                                <a:ea typeface="Cambria Math" panose="02040503050406030204" pitchFamily="18" charset="0"/>
                              </a:rPr>
                              <m:t>10</m:t>
                            </m:r>
                          </m:num>
                          <m:den>
                            <m:r>
                              <a:rPr lang="de-DE" sz="2000" b="0" i="1" smtClean="0">
                                <a:latin typeface="Cambria Math" panose="02040503050406030204" pitchFamily="18" charset="0"/>
                                <a:ea typeface="Cambria Math" panose="02040503050406030204" pitchFamily="18" charset="0"/>
                              </a:rPr>
                              <m:t>0</m:t>
                            </m:r>
                            <m:r>
                              <a:rPr lang="de-DE" sz="2000" b="0" i="1" smtClean="0">
                                <a:latin typeface="Cambria Math"/>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01</m:t>
                            </m:r>
                          </m:den>
                        </m:f>
                      </m:e>
                    </m:rad>
                    <m:r>
                      <a:rPr lang="de-DE" sz="2000" b="0" i="1" smtClean="0">
                        <a:latin typeface="Cambria Math" panose="02040503050406030204" pitchFamily="18" charset="0"/>
                        <a:ea typeface="Cambria Math" panose="02040503050406030204" pitchFamily="18" charset="0"/>
                      </a:rPr>
                      <m:t>≈31</m:t>
                    </m:r>
                    <m:r>
                      <a:rPr lang="de-DE" sz="2000" b="0" i="1" smtClean="0">
                        <a:latin typeface="Cambria Math"/>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62</m:t>
                    </m:r>
                  </m:oMath>
                </a14:m>
                <a:r>
                  <a:rPr lang="de-DE" sz="2000" dirty="0" smtClean="0">
                    <a:latin typeface="Cambria Math" panose="02040503050406030204" pitchFamily="18" charset="0"/>
                    <a:ea typeface="Cambria Math" panose="02040503050406030204" pitchFamily="18" charset="0"/>
                  </a:rPr>
                  <a:t>  </a:t>
                </a:r>
                <a:r>
                  <a:rPr lang="en-GB" altLang="de-DE" sz="2000" dirty="0" smtClean="0">
                    <a:latin typeface="Arial Unicode MS"/>
                    <a:ea typeface="Arial Unicode MS"/>
                    <a:cs typeface="Arial Unicode MS"/>
                  </a:rPr>
                  <a:t>⇒ </a:t>
                </a:r>
                <a14:m>
                  <m:oMath xmlns:m="http://schemas.openxmlformats.org/officeDocument/2006/math">
                    <m:sSubSup>
                      <m:sSubSupPr>
                        <m:ctrlPr>
                          <a:rPr lang="de-DE" sz="2000" i="1" smtClean="0">
                            <a:latin typeface="Cambria Math"/>
                            <a:ea typeface="Cambria Math" panose="02040503050406030204" pitchFamily="18" charset="0"/>
                          </a:rPr>
                        </m:ctrlPr>
                      </m:sSubSupPr>
                      <m:e>
                        <m:r>
                          <a:rPr lang="de-DE" sz="2000" b="0" i="1" smtClean="0">
                            <a:latin typeface="Cambria Math" panose="02040503050406030204" pitchFamily="18" charset="0"/>
                            <a:ea typeface="Cambria Math" panose="02040503050406030204" pitchFamily="18" charset="0"/>
                          </a:rPr>
                          <m:t>𝐹</m:t>
                        </m:r>
                      </m:e>
                      <m:sub>
                        <m:r>
                          <a:rPr lang="de-DE" sz="2000" b="0" i="1" smtClean="0">
                            <a:latin typeface="Cambria Math" panose="02040503050406030204" pitchFamily="18" charset="0"/>
                            <a:ea typeface="Cambria Math" panose="02040503050406030204" pitchFamily="18" charset="0"/>
                          </a:rPr>
                          <m:t>1</m:t>
                        </m:r>
                      </m:sub>
                      <m:sup/>
                    </m:sSubSup>
                    <m:d>
                      <m:dPr>
                        <m:ctrlPr>
                          <a:rPr lang="de-DE" sz="2000" i="1" smtClean="0">
                            <a:latin typeface="Cambria Math"/>
                            <a:ea typeface="Cambria Math" panose="02040503050406030204" pitchFamily="18" charset="0"/>
                          </a:rPr>
                        </m:ctrlPr>
                      </m:dPr>
                      <m:e>
                        <m:r>
                          <a:rPr lang="de-DE" sz="2000" b="0" i="1" smtClean="0">
                            <a:latin typeface="Cambria Math" panose="02040503050406030204" pitchFamily="18" charset="0"/>
                            <a:ea typeface="Cambria Math" panose="02040503050406030204" pitchFamily="18" charset="0"/>
                          </a:rPr>
                          <m:t>31</m:t>
                        </m:r>
                      </m:e>
                    </m:d>
                    <m:r>
                      <a:rPr lang="de-DE" sz="2000" b="0" i="1">
                        <a:latin typeface="Cambria Math" panose="02040503050406030204" pitchFamily="18" charset="0"/>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6</m:t>
                    </m:r>
                    <m:r>
                      <a:rPr lang="de-DE" sz="2000" b="0" i="1" smtClean="0">
                        <a:latin typeface="Cambria Math"/>
                        <a:ea typeface="Cambria Math" panose="02040503050406030204" pitchFamily="18" charset="0"/>
                      </a:rPr>
                      <m:t>.</m:t>
                    </m:r>
                    <m:r>
                      <a:rPr lang="de-DE" sz="2000" b="0" i="1" smtClean="0">
                        <a:latin typeface="Cambria Math" panose="02040503050406030204" pitchFamily="18" charset="0"/>
                        <a:ea typeface="Cambria Math" panose="02040503050406030204" pitchFamily="18" charset="0"/>
                      </a:rPr>
                      <m:t>2</m:t>
                    </m:r>
                    <m:r>
                      <a:rPr lang="de-DE" sz="2000" b="0" i="1" smtClean="0">
                        <a:latin typeface="Cambria Math"/>
                        <a:ea typeface="Cambria Math" panose="02040503050406030204" pitchFamily="18" charset="0"/>
                      </a:rPr>
                      <m:t>3</m:t>
                    </m:r>
                    <m:r>
                      <a:rPr lang="de-DE" sz="2000" b="0" i="1" smtClean="0">
                        <a:latin typeface="Cambria Math" panose="02040503050406030204" pitchFamily="18" charset="0"/>
                        <a:ea typeface="Cambria Math" panose="02040503050406030204" pitchFamily="18" charset="0"/>
                      </a:rPr>
                      <m:t> </m:t>
                    </m:r>
                    <m:sSup>
                      <m:sSupPr>
                        <m:ctrlPr>
                          <a:rPr lang="de-DE" sz="2000" i="1" smtClean="0">
                            <a:latin typeface="Cambria Math"/>
                            <a:ea typeface="Cambria Math" panose="02040503050406030204" pitchFamily="18" charset="0"/>
                          </a:rPr>
                        </m:ctrlPr>
                      </m:sSupPr>
                      <m:e>
                        <m:r>
                          <a:rPr lang="de-DE" sz="2000" b="0" i="1" smtClean="0">
                            <a:latin typeface="Cambria Math" panose="02040503050406030204" pitchFamily="18" charset="0"/>
                            <a:ea typeface="Cambria Math" panose="02040503050406030204" pitchFamily="18" charset="0"/>
                          </a:rPr>
                          <m:t>𝑘𝑚</m:t>
                        </m:r>
                      </m:e>
                      <m:sup>
                        <m:r>
                          <a:rPr lang="de-DE" sz="2000" b="0" i="1" smtClean="0">
                            <a:latin typeface="Cambria Math" panose="02040503050406030204" pitchFamily="18" charset="0"/>
                            <a:ea typeface="Cambria Math" panose="02040503050406030204" pitchFamily="18" charset="0"/>
                          </a:rPr>
                          <m:t>2</m:t>
                        </m:r>
                      </m:sup>
                    </m:sSup>
                  </m:oMath>
                </a14:m>
                <a:r>
                  <a:rPr lang="en-GB" altLang="de-DE" sz="2000" dirty="0" smtClean="0">
                    <a:latin typeface="Arial Unicode MS"/>
                    <a:ea typeface="Arial Unicode MS"/>
                    <a:cs typeface="Arial Unicode MS"/>
                  </a:rPr>
                  <a:t> </a:t>
                </a:r>
                <a:endParaRPr lang="de-DE" sz="2000" dirty="0"/>
              </a:p>
            </p:txBody>
          </p:sp>
        </mc:Choice>
        <mc:Fallback xmlns="">
          <p:sp>
            <p:nvSpPr>
              <p:cNvPr id="6" name="Rechteck 5"/>
              <p:cNvSpPr>
                <a:spLocks noRot="1" noChangeAspect="1" noMove="1" noResize="1" noEditPoints="1" noAdjustHandles="1" noChangeArrowheads="1" noChangeShapeType="1" noTextEdit="1"/>
              </p:cNvSpPr>
              <p:nvPr/>
            </p:nvSpPr>
            <p:spPr>
              <a:xfrm>
                <a:off x="539552" y="5301208"/>
                <a:ext cx="5256584" cy="718658"/>
              </a:xfrm>
              <a:prstGeom prst="rect">
                <a:avLst/>
              </a:prstGeom>
              <a:blipFill rotWithShape="1">
                <a:blip r:embed="rId5"/>
                <a:stretch>
                  <a:fillRect/>
                </a:stretch>
              </a:blipFill>
            </p:spPr>
            <p:txBody>
              <a:bodyPr/>
              <a:lstStyle/>
              <a:p>
                <a:r>
                  <a:rPr lang="de-DE">
                    <a:noFill/>
                  </a:rPr>
                  <a:t> </a:t>
                </a:r>
              </a:p>
            </p:txBody>
          </p:sp>
        </mc:Fallback>
      </mc:AlternateContent>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88224" y="1566854"/>
            <a:ext cx="1872208" cy="1725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155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err="1" smtClean="0"/>
              <a:t>Mathematical</a:t>
            </a:r>
            <a:r>
              <a:rPr lang="de-DE" sz="2400" dirty="0" smtClean="0"/>
              <a:t> </a:t>
            </a:r>
            <a:r>
              <a:rPr lang="de-DE" sz="2400" dirty="0" err="1" smtClean="0"/>
              <a:t>work</a:t>
            </a:r>
            <a:r>
              <a:rPr lang="de-DE" sz="2400" dirty="0" smtClean="0"/>
              <a:t> and </a:t>
            </a:r>
            <a:r>
              <a:rPr lang="de-DE" sz="2400" dirty="0" err="1" smtClean="0"/>
              <a:t>mathematical</a:t>
            </a:r>
            <a:r>
              <a:rPr lang="de-DE" sz="2400" dirty="0" smtClean="0"/>
              <a:t> </a:t>
            </a:r>
            <a:r>
              <a:rPr lang="de-DE" sz="2400" dirty="0" err="1" smtClean="0"/>
              <a:t>results</a:t>
            </a:r>
            <a:endParaRPr lang="de-DE" sz="2400"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a:xfrm>
                <a:off x="396000" y="2340000"/>
                <a:ext cx="6336240" cy="3672000"/>
              </a:xfrm>
              <a:ln>
                <a:solidFill>
                  <a:schemeClr val="accent1">
                    <a:shade val="50000"/>
                  </a:schemeClr>
                </a:solidFill>
              </a:ln>
            </p:spPr>
            <p:txBody>
              <a:bodyPr/>
              <a:lstStyle/>
              <a:p>
                <a:pPr eaLnBrk="1" hangingPunct="1">
                  <a:lnSpc>
                    <a:spcPct val="90000"/>
                  </a:lnSpc>
                  <a:spcAft>
                    <a:spcPts val="1200"/>
                  </a:spcAft>
                </a:pPr>
                <a:r>
                  <a:rPr lang="en-GB" altLang="de-DE" sz="2200" dirty="0" smtClean="0"/>
                  <a:t>In the further </a:t>
                </a:r>
                <a:r>
                  <a:rPr lang="en-GB" altLang="de-DE" sz="2200" dirty="0"/>
                  <a:t>mathematical model:</a:t>
                </a:r>
              </a:p>
              <a:p>
                <a:pPr marL="0" lvl="1" indent="0">
                  <a:buNone/>
                </a:pPr>
                <a:r>
                  <a:rPr lang="en-GB" altLang="de-DE" sz="2000" dirty="0" smtClean="0"/>
                  <a:t>lost </a:t>
                </a:r>
                <a:r>
                  <a:rPr lang="en-GB" altLang="de-DE" sz="2000" dirty="0"/>
                  <a:t>forest area (by deforestation and fire</a:t>
                </a:r>
                <a:r>
                  <a:rPr lang="en-GB" altLang="de-DE" sz="2000" dirty="0" smtClean="0"/>
                  <a:t>): </a:t>
                </a:r>
              </a:p>
              <a:p>
                <a:pPr marL="0" lvl="1" indent="0">
                  <a:buNone/>
                </a:pPr>
                <a14:m>
                  <m:oMath xmlns:m="http://schemas.openxmlformats.org/officeDocument/2006/math">
                    <m:r>
                      <a:rPr lang="de-DE" sz="2000" i="1">
                        <a:latin typeface="Cambria Math"/>
                      </a:rPr>
                      <m:t>𝑥</m:t>
                    </m:r>
                  </m:oMath>
                </a14:m>
                <a:r>
                  <a:rPr lang="en-GB" altLang="de-DE" sz="2000" dirty="0"/>
                  <a:t> :</a:t>
                </a:r>
                <a:r>
                  <a:rPr lang="en-GB" altLang="de-DE" sz="2000" dirty="0" smtClean="0"/>
                  <a:t> aisles </a:t>
                </a:r>
                <a:r>
                  <a:rPr lang="en-GB" altLang="de-DE" sz="2000" dirty="0"/>
                  <a:t>vertical</a:t>
                </a:r>
                <a:r>
                  <a:rPr lang="en-GB" altLang="de-DE" sz="2000" dirty="0" smtClean="0"/>
                  <a:t>, </a:t>
                </a:r>
                <a14:m>
                  <m:oMath xmlns:m="http://schemas.openxmlformats.org/officeDocument/2006/math">
                    <m:r>
                      <a:rPr lang="de-DE" sz="2000" b="0" i="0" smtClean="0">
                        <a:latin typeface="Cambria Math"/>
                      </a:rPr>
                      <m:t> </m:t>
                    </m:r>
                    <m:r>
                      <a:rPr lang="de-DE" sz="2000" i="1">
                        <a:latin typeface="Cambria Math"/>
                      </a:rPr>
                      <m:t>𝑦</m:t>
                    </m:r>
                  </m:oMath>
                </a14:m>
                <a:r>
                  <a:rPr lang="en-GB" altLang="de-DE" sz="2000" dirty="0" smtClean="0"/>
                  <a:t> : </a:t>
                </a:r>
                <a:r>
                  <a:rPr lang="en-GB" altLang="de-DE" sz="2000" dirty="0"/>
                  <a:t>aisles </a:t>
                </a:r>
                <a:r>
                  <a:rPr lang="en-GB" altLang="de-DE" sz="2000" dirty="0" smtClean="0"/>
                  <a:t>horizontal</a:t>
                </a:r>
                <a:endParaRPr lang="en-GB" altLang="de-DE" sz="2000" dirty="0"/>
              </a:p>
              <a:p>
                <a:pPr marL="0" lvl="1" indent="0">
                  <a:lnSpc>
                    <a:spcPct val="90000"/>
                  </a:lnSpc>
                  <a:buNone/>
                </a:pPr>
                <a:endParaRPr lang="en-GB" sz="2000" dirty="0"/>
              </a:p>
              <a:p>
                <a:pPr marL="0" lvl="1" indent="0">
                  <a:lnSpc>
                    <a:spcPct val="90000"/>
                  </a:lnSpc>
                  <a:buNone/>
                </a:pPr>
                <a:endParaRPr lang="en-GB" sz="2000" dirty="0" smtClean="0"/>
              </a:p>
              <a:p>
                <a:pPr marL="0" lvl="1" indent="0">
                  <a:lnSpc>
                    <a:spcPct val="90000"/>
                  </a:lnSpc>
                  <a:buNone/>
                </a:pPr>
                <a:endParaRPr lang="en-GB" sz="2000" dirty="0"/>
              </a:p>
              <a:p>
                <a:pPr marL="0" lvl="1" indent="0">
                  <a:lnSpc>
                    <a:spcPct val="90000"/>
                  </a:lnSpc>
                  <a:buNone/>
                </a:pPr>
                <a:endParaRPr lang="en-GB" sz="2000" dirty="0" smtClean="0"/>
              </a:p>
              <a:p>
                <a:pPr marL="0" lvl="1" indent="0">
                  <a:lnSpc>
                    <a:spcPct val="90000"/>
                  </a:lnSpc>
                  <a:buNone/>
                </a:pPr>
                <a:r>
                  <a:rPr lang="en-GB" altLang="de-DE" dirty="0" smtClean="0"/>
                  <a:t>for </a:t>
                </a:r>
                <a:r>
                  <a:rPr lang="en-GB" altLang="de-DE" dirty="0"/>
                  <a:t>example  </a:t>
                </a:r>
                <a:r>
                  <a:rPr lang="en-GB" altLang="de-DE" i="1" dirty="0"/>
                  <a:t>a</a:t>
                </a:r>
                <a:r>
                  <a:rPr lang="en-GB" altLang="de-DE" dirty="0"/>
                  <a:t> = 10 </a:t>
                </a:r>
                <a:r>
                  <a:rPr lang="en-GB" altLang="de-DE" i="1" dirty="0"/>
                  <a:t>km</a:t>
                </a:r>
                <a:r>
                  <a:rPr lang="en-GB" altLang="de-DE" dirty="0"/>
                  <a:t> and  </a:t>
                </a:r>
                <a:r>
                  <a:rPr lang="en-GB" altLang="de-DE" i="1" dirty="0"/>
                  <a:t>b</a:t>
                </a:r>
                <a:r>
                  <a:rPr lang="en-GB" altLang="de-DE" dirty="0"/>
                  <a:t> = 10 </a:t>
                </a:r>
                <a:r>
                  <a:rPr lang="en-GB" altLang="de-DE" i="1" dirty="0" smtClean="0"/>
                  <a:t>m: </a:t>
                </a:r>
              </a:p>
              <a:p>
                <a:pPr marL="0" lvl="1" indent="0">
                  <a:lnSpc>
                    <a:spcPct val="90000"/>
                  </a:lnSpc>
                  <a:buNone/>
                </a:pPr>
                <a:r>
                  <a:rPr lang="en-GB" sz="2000" i="1" dirty="0">
                    <a:latin typeface="Cambria Math"/>
                  </a:rPr>
                  <a:t> </a:t>
                </a:r>
                <a:r>
                  <a:rPr lang="en-GB" sz="2000" i="1" dirty="0" smtClean="0">
                    <a:latin typeface="Cambria Math"/>
                  </a:rPr>
                  <a:t>      </a:t>
                </a:r>
                <a14:m>
                  <m:oMath xmlns:m="http://schemas.openxmlformats.org/officeDocument/2006/math">
                    <m:sSub>
                      <m:sSubPr>
                        <m:ctrlPr>
                          <a:rPr lang="de-DE" sz="2000" i="1">
                            <a:latin typeface="Cambria Math"/>
                          </a:rPr>
                        </m:ctrlPr>
                      </m:sSubPr>
                      <m:e>
                        <m:r>
                          <a:rPr lang="de-DE" sz="2000" i="1">
                            <a:latin typeface="Cambria Math"/>
                          </a:rPr>
                          <m:t>𝑥</m:t>
                        </m:r>
                      </m:e>
                      <m:sub>
                        <m:r>
                          <a:rPr lang="de-DE" sz="2000" i="1">
                            <a:latin typeface="Cambria Math"/>
                          </a:rPr>
                          <m:t>0</m:t>
                        </m:r>
                      </m:sub>
                    </m:sSub>
                    <m:r>
                      <a:rPr lang="de-DE" sz="2000" i="1">
                        <a:latin typeface="Cambria Math"/>
                      </a:rPr>
                      <m:t>=</m:t>
                    </m:r>
                    <m:sSub>
                      <m:sSubPr>
                        <m:ctrlPr>
                          <a:rPr lang="de-DE" sz="2000" i="1">
                            <a:latin typeface="Cambria Math"/>
                          </a:rPr>
                        </m:ctrlPr>
                      </m:sSubPr>
                      <m:e>
                        <m:r>
                          <a:rPr lang="de-DE" sz="2000" i="1">
                            <a:latin typeface="Cambria Math"/>
                          </a:rPr>
                          <m:t>𝑦</m:t>
                        </m:r>
                      </m:e>
                      <m:sub>
                        <m:r>
                          <a:rPr lang="de-DE" sz="2000" i="1">
                            <a:latin typeface="Cambria Math"/>
                          </a:rPr>
                          <m:t>0</m:t>
                        </m:r>
                      </m:sub>
                    </m:sSub>
                    <m:r>
                      <a:rPr lang="de-DE" sz="2000" i="1">
                        <a:latin typeface="Cambria Math"/>
                      </a:rPr>
                      <m:t>=10</m:t>
                    </m:r>
                    <m:r>
                      <a:rPr lang="de-DE" sz="2000">
                        <a:latin typeface="Cambria Math"/>
                      </a:rPr>
                      <m:t>       </m:t>
                    </m:r>
                  </m:oMath>
                </a14:m>
                <a:r>
                  <a:rPr lang="en-GB" altLang="de-DE" sz="2000" dirty="0" smtClean="0">
                    <a:latin typeface="Arial Unicode MS"/>
                    <a:ea typeface="Arial Unicode MS"/>
                    <a:cs typeface="Arial Unicode MS"/>
                  </a:rPr>
                  <a:t>⇒</a:t>
                </a:r>
                <a14:m>
                  <m:oMath xmlns:m="http://schemas.openxmlformats.org/officeDocument/2006/math">
                    <m:sSub>
                      <m:sSubPr>
                        <m:ctrlPr>
                          <a:rPr lang="de-DE" sz="2000" i="1">
                            <a:latin typeface="Cambria Math"/>
                          </a:rPr>
                        </m:ctrlPr>
                      </m:sSubPr>
                      <m:e>
                        <m:r>
                          <a:rPr lang="de-DE" sz="2000" i="1">
                            <a:latin typeface="Cambria Math"/>
                          </a:rPr>
                          <m:t>   </m:t>
                        </m:r>
                        <m:r>
                          <a:rPr lang="de-DE" sz="2000" i="1">
                            <a:latin typeface="Cambria Math"/>
                          </a:rPr>
                          <m:t>𝐹</m:t>
                        </m:r>
                      </m:e>
                      <m:sub>
                        <m:r>
                          <a:rPr lang="de-DE" sz="2000" i="1">
                            <a:latin typeface="Cambria Math"/>
                          </a:rPr>
                          <m:t>2</m:t>
                        </m:r>
                      </m:sub>
                    </m:sSub>
                    <m:d>
                      <m:dPr>
                        <m:ctrlPr>
                          <a:rPr lang="de-DE" sz="2000" i="1">
                            <a:latin typeface="Cambria Math"/>
                          </a:rPr>
                        </m:ctrlPr>
                      </m:dPr>
                      <m:e>
                        <m:r>
                          <a:rPr lang="de-DE" sz="2000" i="1">
                            <a:latin typeface="Cambria Math"/>
                          </a:rPr>
                          <m:t>10</m:t>
                        </m:r>
                        <m:r>
                          <a:rPr lang="de-DE" sz="2000" b="0" i="1" smtClean="0">
                            <a:latin typeface="Cambria Math"/>
                          </a:rPr>
                          <m:t>.</m:t>
                        </m:r>
                        <m:r>
                          <a:rPr lang="de-DE" sz="2000" i="1">
                            <a:latin typeface="Cambria Math"/>
                          </a:rPr>
                          <m:t>10</m:t>
                        </m:r>
                      </m:e>
                    </m:d>
                    <m:r>
                      <a:rPr lang="de-DE" sz="2000" i="1">
                        <a:latin typeface="Cambria Math"/>
                        <a:ea typeface="Cambria Math"/>
                      </a:rPr>
                      <m:t>=2</m:t>
                    </m:r>
                    <m:r>
                      <a:rPr lang="de-DE" sz="2000" b="0" i="1" smtClean="0">
                        <a:latin typeface="Cambria Math"/>
                        <a:ea typeface="Cambria Math"/>
                      </a:rPr>
                      <m:t>.</m:t>
                    </m:r>
                    <m:r>
                      <a:rPr lang="de-DE" sz="2000" i="1">
                        <a:latin typeface="Cambria Math"/>
                        <a:ea typeface="Cambria Math"/>
                      </a:rPr>
                      <m:t>97</m:t>
                    </m:r>
                    <m:sSup>
                      <m:sSupPr>
                        <m:ctrlPr>
                          <a:rPr lang="de-DE" sz="2000" i="1">
                            <a:latin typeface="Cambria Math"/>
                            <a:ea typeface="Cambria Math"/>
                          </a:rPr>
                        </m:ctrlPr>
                      </m:sSupPr>
                      <m:e>
                        <m:r>
                          <a:rPr lang="de-DE" sz="2000" i="1">
                            <a:latin typeface="Cambria Math"/>
                            <a:ea typeface="Cambria Math"/>
                          </a:rPr>
                          <m:t> </m:t>
                        </m:r>
                        <m:r>
                          <a:rPr lang="de-DE" sz="2000" i="1">
                            <a:latin typeface="Cambria Math"/>
                            <a:ea typeface="Cambria Math"/>
                          </a:rPr>
                          <m:t>𝑘𝑚</m:t>
                        </m:r>
                      </m:e>
                      <m:sup>
                        <m:r>
                          <a:rPr lang="de-DE" sz="2000" i="1">
                            <a:latin typeface="Cambria Math"/>
                            <a:ea typeface="Cambria Math"/>
                          </a:rPr>
                          <m:t>2</m:t>
                        </m:r>
                      </m:sup>
                    </m:sSup>
                  </m:oMath>
                </a14:m>
                <a:endParaRPr lang="en-GB" altLang="de-DE" sz="2000" i="1" dirty="0"/>
              </a:p>
              <a:p>
                <a:pPr marL="0" lvl="1" indent="0">
                  <a:lnSpc>
                    <a:spcPct val="90000"/>
                  </a:lnSpc>
                  <a:buNone/>
                </a:pP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xfrm>
                <a:off x="396000" y="2340000"/>
                <a:ext cx="6336240" cy="3672000"/>
              </a:xfrm>
              <a:blipFill rotWithShape="1">
                <a:blip r:embed="rId2"/>
                <a:stretch>
                  <a:fillRect l="-1153" t="-1821"/>
                </a:stretch>
              </a:blipFill>
              <a:ln>
                <a:solidFill>
                  <a:schemeClr val="accent1">
                    <a:shade val="50000"/>
                  </a:schemeClr>
                </a:solidFill>
              </a:ln>
            </p:spPr>
            <p:txBody>
              <a:bodyPr/>
              <a:lstStyle/>
              <a:p>
                <a:r>
                  <a:rPr lang="de-DE">
                    <a:noFill/>
                  </a:rPr>
                  <a:t> </a:t>
                </a:r>
              </a:p>
            </p:txBody>
          </p:sp>
        </mc:Fallback>
      </mc:AlternateContent>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44</a:t>
            </a:fld>
            <a:endParaRPr lang="de-DE" dirty="0"/>
          </a:p>
        </p:txBody>
      </p:sp>
      <mc:AlternateContent xmlns:mc="http://schemas.openxmlformats.org/markup-compatibility/2006" xmlns:a14="http://schemas.microsoft.com/office/drawing/2010/main">
        <mc:Choice Requires="a14">
          <p:sp>
            <p:nvSpPr>
              <p:cNvPr id="8" name="Textfeld 7"/>
              <p:cNvSpPr txBox="1"/>
              <p:nvPr/>
            </p:nvSpPr>
            <p:spPr>
              <a:xfrm>
                <a:off x="395536" y="3573016"/>
                <a:ext cx="6402009" cy="1717971"/>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de-DE" sz="2000" i="1" smtClean="0">
                              <a:latin typeface="Cambria Math"/>
                            </a:rPr>
                          </m:ctrlPr>
                        </m:sSubPr>
                        <m:e>
                          <m:r>
                            <a:rPr lang="de-DE" sz="2000" b="0" i="1" smtClean="0">
                              <a:latin typeface="Cambria Math"/>
                            </a:rPr>
                            <m:t>   </m:t>
                          </m:r>
                          <m:r>
                            <a:rPr lang="de-DE" sz="2000" b="0" i="1" smtClean="0">
                              <a:latin typeface="Cambria Math"/>
                            </a:rPr>
                            <m:t>𝐹</m:t>
                          </m:r>
                        </m:e>
                        <m:sub>
                          <m:r>
                            <a:rPr lang="de-DE" sz="2000" b="0" i="1" smtClean="0">
                              <a:latin typeface="Cambria Math"/>
                            </a:rPr>
                            <m:t>2</m:t>
                          </m:r>
                        </m:sub>
                      </m:sSub>
                      <m:d>
                        <m:dPr>
                          <m:ctrlPr>
                            <a:rPr lang="de-DE" sz="2000" i="1" smtClean="0">
                              <a:latin typeface="Cambria Math"/>
                            </a:rPr>
                          </m:ctrlPr>
                        </m:dPr>
                        <m:e>
                          <m:r>
                            <a:rPr lang="de-DE" sz="2000" b="0" i="1" smtClean="0">
                              <a:latin typeface="Cambria Math"/>
                            </a:rPr>
                            <m:t>𝑥</m:t>
                          </m:r>
                          <m:r>
                            <a:rPr lang="de-DE" sz="2000" b="0" i="1" smtClean="0">
                              <a:latin typeface="Cambria Math"/>
                            </a:rPr>
                            <m:t>,</m:t>
                          </m:r>
                          <m:r>
                            <a:rPr lang="de-DE" sz="2000" b="0" i="1" smtClean="0">
                              <a:latin typeface="Cambria Math"/>
                            </a:rPr>
                            <m:t>𝑦</m:t>
                          </m:r>
                        </m:e>
                      </m:d>
                      <m:r>
                        <a:rPr lang="de-DE" sz="2000" i="1" smtClean="0">
                          <a:latin typeface="Cambria Math"/>
                          <a:ea typeface="Cambria Math"/>
                        </a:rPr>
                        <m:t>=</m:t>
                      </m:r>
                      <m:d>
                        <m:dPr>
                          <m:ctrlPr>
                            <a:rPr lang="de-DE" sz="2000" b="0" i="1" smtClean="0">
                              <a:latin typeface="Cambria Math"/>
                              <a:ea typeface="Cambria Math"/>
                            </a:rPr>
                          </m:ctrlPr>
                        </m:dPr>
                        <m:e>
                          <m:r>
                            <a:rPr lang="de-DE" sz="2000" b="0" i="1" smtClean="0">
                              <a:latin typeface="Cambria Math"/>
                              <a:ea typeface="Cambria Math"/>
                            </a:rPr>
                            <m:t>𝑏</m:t>
                          </m:r>
                          <m:sSub>
                            <m:sSubPr>
                              <m:ctrlPr>
                                <a:rPr lang="de-DE" sz="2000" b="0" i="1" smtClean="0">
                                  <a:latin typeface="Cambria Math"/>
                                  <a:ea typeface="Cambria Math"/>
                                </a:rPr>
                              </m:ctrlPr>
                            </m:sSubPr>
                            <m:e>
                              <m:r>
                                <a:rPr lang="de-DE" sz="2000" b="0" i="1" smtClean="0">
                                  <a:latin typeface="Cambria Math"/>
                                  <a:ea typeface="Cambria Math"/>
                                </a:rPr>
                                <m:t>𝑎</m:t>
                              </m:r>
                            </m:e>
                            <m:sub>
                              <m:r>
                                <a:rPr lang="de-DE" sz="2000" b="0" i="1" smtClean="0">
                                  <a:latin typeface="Cambria Math"/>
                                  <a:ea typeface="Cambria Math"/>
                                </a:rPr>
                                <m:t>2</m:t>
                              </m:r>
                            </m:sub>
                          </m:sSub>
                          <m:r>
                            <a:rPr lang="de-DE" sz="2000" b="0" i="1" smtClean="0">
                              <a:latin typeface="Cambria Math"/>
                              <a:ea typeface="Cambria Math"/>
                            </a:rPr>
                            <m:t>𝑥</m:t>
                          </m:r>
                          <m:r>
                            <a:rPr lang="de-DE" sz="2000" b="0" i="1" smtClean="0">
                              <a:latin typeface="Cambria Math"/>
                              <a:ea typeface="Cambria Math"/>
                            </a:rPr>
                            <m:t>+</m:t>
                          </m:r>
                          <m:r>
                            <a:rPr lang="de-DE" sz="2000" b="0" i="1" smtClean="0">
                              <a:latin typeface="Cambria Math"/>
                              <a:ea typeface="Cambria Math"/>
                            </a:rPr>
                            <m:t>𝑏</m:t>
                          </m:r>
                          <m:sSub>
                            <m:sSubPr>
                              <m:ctrlPr>
                                <a:rPr lang="de-DE" sz="2000" b="0" i="1" smtClean="0">
                                  <a:latin typeface="Cambria Math"/>
                                  <a:ea typeface="Cambria Math"/>
                                </a:rPr>
                              </m:ctrlPr>
                            </m:sSubPr>
                            <m:e>
                              <m:r>
                                <a:rPr lang="de-DE" sz="2000" b="0" i="1" smtClean="0">
                                  <a:latin typeface="Cambria Math"/>
                                  <a:ea typeface="Cambria Math"/>
                                </a:rPr>
                                <m:t>𝑎</m:t>
                              </m:r>
                            </m:e>
                            <m:sub>
                              <m:r>
                                <a:rPr lang="de-DE" sz="2000" b="0" i="1" smtClean="0">
                                  <a:latin typeface="Cambria Math"/>
                                  <a:ea typeface="Cambria Math"/>
                                </a:rPr>
                                <m:t>2</m:t>
                              </m:r>
                            </m:sub>
                          </m:sSub>
                          <m:r>
                            <a:rPr lang="de-DE" sz="2000" b="0" i="1" smtClean="0">
                              <a:latin typeface="Cambria Math"/>
                              <a:ea typeface="Cambria Math"/>
                            </a:rPr>
                            <m:t>𝑦</m:t>
                          </m:r>
                          <m:r>
                            <a:rPr lang="de-DE" sz="2000" b="0" i="1" smtClean="0">
                              <a:latin typeface="Cambria Math"/>
                              <a:ea typeface="Cambria Math"/>
                            </a:rPr>
                            <m:t>−</m:t>
                          </m:r>
                          <m:sSup>
                            <m:sSupPr>
                              <m:ctrlPr>
                                <a:rPr lang="de-DE" sz="2000" b="0" i="1" smtClean="0">
                                  <a:latin typeface="Cambria Math"/>
                                  <a:ea typeface="Cambria Math"/>
                                </a:rPr>
                              </m:ctrlPr>
                            </m:sSupPr>
                            <m:e>
                              <m:r>
                                <a:rPr lang="de-DE" sz="2000" b="0" i="1" smtClean="0">
                                  <a:latin typeface="Cambria Math"/>
                                  <a:ea typeface="Cambria Math"/>
                                </a:rPr>
                                <m:t>𝑏</m:t>
                              </m:r>
                            </m:e>
                            <m:sup>
                              <m:r>
                                <a:rPr lang="de-DE" sz="2000" b="0" i="1" smtClean="0">
                                  <a:latin typeface="Cambria Math"/>
                                  <a:ea typeface="Cambria Math"/>
                                </a:rPr>
                                <m:t>2</m:t>
                              </m:r>
                            </m:sup>
                          </m:sSup>
                          <m:r>
                            <a:rPr lang="de-DE" sz="2000" b="0" i="1" smtClean="0">
                              <a:latin typeface="Cambria Math"/>
                              <a:ea typeface="Cambria Math"/>
                            </a:rPr>
                            <m:t>𝑥𝑦</m:t>
                          </m:r>
                        </m:e>
                      </m:d>
                      <m:r>
                        <a:rPr lang="de-DE" sz="2000" b="0" i="1" smtClean="0">
                          <a:latin typeface="Cambria Math"/>
                          <a:ea typeface="Cambria Math"/>
                        </a:rPr>
                        <m:t>+</m:t>
                      </m:r>
                      <m:d>
                        <m:dPr>
                          <m:ctrlPr>
                            <a:rPr lang="de-DE" sz="2000" b="0" i="1" smtClean="0">
                              <a:latin typeface="Cambria Math"/>
                              <a:ea typeface="Cambria Math"/>
                            </a:rPr>
                          </m:ctrlPr>
                        </m:dPr>
                        <m:e>
                          <m:f>
                            <m:fPr>
                              <m:ctrlPr>
                                <a:rPr lang="de-DE" sz="2000" b="0" i="1" smtClean="0">
                                  <a:latin typeface="Cambria Math"/>
                                  <a:ea typeface="Cambria Math"/>
                                </a:rPr>
                              </m:ctrlPr>
                            </m:fPr>
                            <m:num>
                              <m:sSub>
                                <m:sSubPr>
                                  <m:ctrlPr>
                                    <a:rPr lang="de-DE" sz="2000" b="0" i="1" smtClean="0">
                                      <a:latin typeface="Cambria Math"/>
                                      <a:ea typeface="Cambria Math"/>
                                    </a:rPr>
                                  </m:ctrlPr>
                                </m:sSubPr>
                                <m:e>
                                  <m:r>
                                    <a:rPr lang="de-DE" sz="2000" b="0" i="1" smtClean="0">
                                      <a:latin typeface="Cambria Math"/>
                                      <a:ea typeface="Cambria Math"/>
                                    </a:rPr>
                                    <m:t>𝑎</m:t>
                                  </m:r>
                                </m:e>
                                <m:sub>
                                  <m:r>
                                    <a:rPr lang="de-DE" sz="2000" b="0" i="1" smtClean="0">
                                      <a:latin typeface="Cambria Math"/>
                                      <a:ea typeface="Cambria Math"/>
                                    </a:rPr>
                                    <m:t>1</m:t>
                                  </m:r>
                                </m:sub>
                              </m:sSub>
                            </m:num>
                            <m:den>
                              <m:r>
                                <a:rPr lang="de-DE" sz="2000" b="0" i="1" smtClean="0">
                                  <a:latin typeface="Cambria Math"/>
                                  <a:ea typeface="Cambria Math"/>
                                </a:rPr>
                                <m:t>𝑥</m:t>
                              </m:r>
                            </m:den>
                          </m:f>
                          <m:r>
                            <a:rPr lang="de-DE" sz="2000" b="0" i="1" smtClean="0">
                              <a:latin typeface="Cambria Math"/>
                              <a:ea typeface="Cambria Math"/>
                            </a:rPr>
                            <m:t>−</m:t>
                          </m:r>
                          <m:r>
                            <a:rPr lang="de-DE" sz="2000" b="0" i="1" smtClean="0">
                              <a:latin typeface="Cambria Math"/>
                              <a:ea typeface="Cambria Math"/>
                            </a:rPr>
                            <m:t>𝑏</m:t>
                          </m:r>
                        </m:e>
                      </m:d>
                      <m:d>
                        <m:dPr>
                          <m:ctrlPr>
                            <a:rPr lang="de-DE" sz="2000" b="0" i="1" smtClean="0">
                              <a:latin typeface="Cambria Math"/>
                              <a:ea typeface="Cambria Math"/>
                            </a:rPr>
                          </m:ctrlPr>
                        </m:dPr>
                        <m:e>
                          <m:f>
                            <m:fPr>
                              <m:ctrlPr>
                                <a:rPr lang="de-DE" sz="2000" b="0" i="1" smtClean="0">
                                  <a:latin typeface="Cambria Math"/>
                                  <a:ea typeface="Cambria Math"/>
                                </a:rPr>
                              </m:ctrlPr>
                            </m:fPr>
                            <m:num>
                              <m:sSub>
                                <m:sSubPr>
                                  <m:ctrlPr>
                                    <a:rPr lang="de-DE" sz="2000" b="0" i="1" smtClean="0">
                                      <a:latin typeface="Cambria Math"/>
                                      <a:ea typeface="Cambria Math"/>
                                    </a:rPr>
                                  </m:ctrlPr>
                                </m:sSubPr>
                                <m:e>
                                  <m:r>
                                    <a:rPr lang="de-DE" sz="2000" b="0" i="1" smtClean="0">
                                      <a:latin typeface="Cambria Math"/>
                                      <a:ea typeface="Cambria Math"/>
                                    </a:rPr>
                                    <m:t>𝑎</m:t>
                                  </m:r>
                                </m:e>
                                <m:sub>
                                  <m:r>
                                    <a:rPr lang="de-DE" sz="2000" b="0" i="1" smtClean="0">
                                      <a:latin typeface="Cambria Math"/>
                                      <a:ea typeface="Cambria Math"/>
                                    </a:rPr>
                                    <m:t>2</m:t>
                                  </m:r>
                                </m:sub>
                              </m:sSub>
                            </m:num>
                            <m:den>
                              <m:r>
                                <a:rPr lang="de-DE" sz="2000" b="0" i="1" smtClean="0">
                                  <a:latin typeface="Cambria Math"/>
                                  <a:ea typeface="Cambria Math"/>
                                </a:rPr>
                                <m:t>𝑦</m:t>
                              </m:r>
                            </m:den>
                          </m:f>
                          <m:r>
                            <a:rPr lang="de-DE" sz="2000" b="0" i="1" smtClean="0">
                              <a:latin typeface="Cambria Math"/>
                              <a:ea typeface="Cambria Math"/>
                            </a:rPr>
                            <m:t>−</m:t>
                          </m:r>
                          <m:r>
                            <a:rPr lang="de-DE" sz="2000" b="0" i="1" smtClean="0">
                              <a:latin typeface="Cambria Math"/>
                              <a:ea typeface="Cambria Math"/>
                            </a:rPr>
                            <m:t>𝑏</m:t>
                          </m:r>
                        </m:e>
                      </m:d>
                    </m:oMath>
                  </m:oMathPara>
                </a14:m>
                <a:endParaRPr lang="de-DE" sz="2000" b="0" dirty="0" smtClean="0">
                  <a:ea typeface="Cambria Math"/>
                </a:endParaRPr>
              </a:p>
              <a:p>
                <a14:m>
                  <m:oMath xmlns:m="http://schemas.openxmlformats.org/officeDocument/2006/math">
                    <m:r>
                      <a:rPr lang="de-DE" sz="2000" i="1" smtClean="0">
                        <a:latin typeface="Cambria Math"/>
                        <a:ea typeface="Cambria Math"/>
                      </a:rPr>
                      <m:t>𝛻</m:t>
                    </m:r>
                    <m:sSub>
                      <m:sSubPr>
                        <m:ctrlPr>
                          <a:rPr lang="de-DE" sz="2000" i="1" smtClean="0">
                            <a:latin typeface="Cambria Math"/>
                          </a:rPr>
                        </m:ctrlPr>
                      </m:sSubPr>
                      <m:e>
                        <m:r>
                          <a:rPr lang="de-DE" sz="2000" b="0" i="1" smtClean="0">
                            <a:latin typeface="Cambria Math"/>
                          </a:rPr>
                          <m:t>𝐹</m:t>
                        </m:r>
                      </m:e>
                      <m:sub>
                        <m:r>
                          <a:rPr lang="de-DE" sz="2000" b="0" i="1" smtClean="0">
                            <a:latin typeface="Cambria Math"/>
                          </a:rPr>
                          <m:t>2</m:t>
                        </m:r>
                      </m:sub>
                    </m:sSub>
                    <m:d>
                      <m:dPr>
                        <m:ctrlPr>
                          <a:rPr lang="de-DE" sz="2000" i="1" smtClean="0">
                            <a:latin typeface="Cambria Math"/>
                          </a:rPr>
                        </m:ctrlPr>
                      </m:dPr>
                      <m:e>
                        <m:r>
                          <a:rPr lang="de-DE" sz="2000" b="0" i="1" smtClean="0">
                            <a:latin typeface="Cambria Math"/>
                          </a:rPr>
                          <m:t>𝑥</m:t>
                        </m:r>
                        <m:r>
                          <a:rPr lang="de-DE" sz="2000" b="0" i="1" smtClean="0">
                            <a:latin typeface="Cambria Math"/>
                          </a:rPr>
                          <m:t>,</m:t>
                        </m:r>
                        <m:r>
                          <a:rPr lang="de-DE" sz="2000" b="0" i="1" smtClean="0">
                            <a:latin typeface="Cambria Math"/>
                          </a:rPr>
                          <m:t>𝑦</m:t>
                        </m:r>
                      </m:e>
                    </m:d>
                    <m:r>
                      <a:rPr lang="de-DE" sz="2000" i="1">
                        <a:latin typeface="Cambria Math"/>
                        <a:ea typeface="Cambria Math"/>
                      </a:rPr>
                      <m:t>=</m:t>
                    </m:r>
                    <m:r>
                      <a:rPr lang="de-DE" sz="2000" b="0" i="1" smtClean="0">
                        <a:latin typeface="Cambria Math"/>
                        <a:ea typeface="Cambria Math"/>
                      </a:rPr>
                      <m:t>0</m:t>
                    </m:r>
                    <m:r>
                      <a:rPr lang="de-DE" sz="2000" b="0" i="0" smtClean="0">
                        <a:latin typeface="Cambria Math"/>
                        <a:ea typeface="Cambria Math"/>
                      </a:rPr>
                      <m:t>    </m:t>
                    </m:r>
                  </m:oMath>
                </a14:m>
                <a:r>
                  <a:rPr lang="en-GB" altLang="de-DE" sz="2000" dirty="0" smtClean="0">
                    <a:latin typeface="Arial Unicode MS"/>
                    <a:ea typeface="Arial Unicode MS"/>
                    <a:cs typeface="Arial Unicode MS"/>
                  </a:rPr>
                  <a:t>⇒ </a:t>
                </a:r>
                <a:r>
                  <a:rPr lang="de-DE" altLang="de-DE" sz="2000" dirty="0" smtClean="0"/>
                  <a:t>     </a:t>
                </a:r>
                <a14:m>
                  <m:oMath xmlns:m="http://schemas.openxmlformats.org/officeDocument/2006/math">
                    <m:sSub>
                      <m:sSubPr>
                        <m:ctrlPr>
                          <a:rPr lang="de-DE" sz="2000" i="1" smtClean="0">
                            <a:latin typeface="Cambria Math"/>
                          </a:rPr>
                        </m:ctrlPr>
                      </m:sSubPr>
                      <m:e>
                        <m:r>
                          <a:rPr lang="de-DE" sz="2000" b="0" i="1" smtClean="0">
                            <a:latin typeface="Cambria Math"/>
                          </a:rPr>
                          <m:t>𝑥</m:t>
                        </m:r>
                      </m:e>
                      <m:sub>
                        <m:r>
                          <a:rPr lang="de-DE" sz="2000" b="0" i="1" smtClean="0">
                            <a:latin typeface="Cambria Math"/>
                          </a:rPr>
                          <m:t>0</m:t>
                        </m:r>
                      </m:sub>
                    </m:sSub>
                    <m:r>
                      <a:rPr lang="de-DE" sz="2000" b="0" i="1" smtClean="0">
                        <a:latin typeface="Cambria Math"/>
                      </a:rPr>
                      <m:t>=</m:t>
                    </m:r>
                    <m:rad>
                      <m:radPr>
                        <m:ctrlPr>
                          <a:rPr lang="de-DE" sz="2000" b="0" i="1" smtClean="0">
                            <a:latin typeface="Cambria Math"/>
                          </a:rPr>
                        </m:ctrlPr>
                      </m:radPr>
                      <m:deg>
                        <m:r>
                          <m:rPr>
                            <m:brk m:alnAt="7"/>
                          </m:rPr>
                          <a:rPr lang="de-DE" sz="2000" b="0" i="1" smtClean="0">
                            <a:latin typeface="Cambria Math"/>
                          </a:rPr>
                          <m:t>3</m:t>
                        </m:r>
                      </m:deg>
                      <m:e>
                        <m:f>
                          <m:fPr>
                            <m:ctrlPr>
                              <a:rPr lang="de-DE" sz="2000" b="0" i="1" smtClean="0">
                                <a:latin typeface="Cambria Math"/>
                              </a:rPr>
                            </m:ctrlPr>
                          </m:fPr>
                          <m:num>
                            <m:sSubSup>
                              <m:sSubSupPr>
                                <m:ctrlPr>
                                  <a:rPr lang="de-DE" sz="2000" b="0" i="1" smtClean="0">
                                    <a:latin typeface="Cambria Math"/>
                                  </a:rPr>
                                </m:ctrlPr>
                              </m:sSubSupPr>
                              <m:e>
                                <m:r>
                                  <a:rPr lang="de-DE" sz="2000" b="0" i="1" smtClean="0">
                                    <a:latin typeface="Cambria Math"/>
                                  </a:rPr>
                                  <m:t>𝑎</m:t>
                                </m:r>
                              </m:e>
                              <m:sub>
                                <m:r>
                                  <a:rPr lang="de-DE" sz="2000" b="0" i="1" smtClean="0">
                                    <a:latin typeface="Cambria Math"/>
                                  </a:rPr>
                                  <m:t>1</m:t>
                                </m:r>
                              </m:sub>
                              <m:sup>
                                <m:r>
                                  <a:rPr lang="de-DE" sz="2000" b="0" i="1" smtClean="0">
                                    <a:latin typeface="Cambria Math"/>
                                  </a:rPr>
                                  <m:t>2</m:t>
                                </m:r>
                              </m:sup>
                            </m:sSubSup>
                          </m:num>
                          <m:den>
                            <m:sSub>
                              <m:sSubPr>
                                <m:ctrlPr>
                                  <a:rPr lang="de-DE" sz="2000" b="0" i="1" smtClean="0">
                                    <a:latin typeface="Cambria Math"/>
                                  </a:rPr>
                                </m:ctrlPr>
                              </m:sSubPr>
                              <m:e>
                                <m:r>
                                  <a:rPr lang="de-DE" sz="2000" b="0" i="1" smtClean="0">
                                    <a:latin typeface="Cambria Math"/>
                                  </a:rPr>
                                  <m:t>𝑎</m:t>
                                </m:r>
                              </m:e>
                              <m:sub>
                                <m:r>
                                  <a:rPr lang="de-DE" sz="2000" b="0" i="1" smtClean="0">
                                    <a:latin typeface="Cambria Math"/>
                                  </a:rPr>
                                  <m:t>2</m:t>
                                </m:r>
                              </m:sub>
                            </m:sSub>
                            <m:r>
                              <a:rPr lang="de-DE" sz="2000" b="0" i="1" smtClean="0">
                                <a:latin typeface="Cambria Math"/>
                              </a:rPr>
                              <m:t>𝑏</m:t>
                            </m:r>
                          </m:den>
                        </m:f>
                      </m:e>
                    </m:rad>
                  </m:oMath>
                </a14:m>
                <a:r>
                  <a:rPr lang="de-DE" sz="2000" dirty="0" smtClean="0"/>
                  <a:t>     </a:t>
                </a:r>
                <a:r>
                  <a:rPr lang="de-DE" sz="2000" dirty="0" err="1" smtClean="0">
                    <a:latin typeface="+mn-lt"/>
                  </a:rPr>
                  <a:t>and</a:t>
                </a:r>
                <a:r>
                  <a:rPr lang="de-DE" sz="2000" dirty="0" smtClean="0"/>
                  <a:t>     </a:t>
                </a:r>
                <a14:m>
                  <m:oMath xmlns:m="http://schemas.openxmlformats.org/officeDocument/2006/math">
                    <m:sSub>
                      <m:sSubPr>
                        <m:ctrlPr>
                          <a:rPr lang="de-DE" sz="2000" i="1" smtClean="0">
                            <a:latin typeface="Cambria Math"/>
                          </a:rPr>
                        </m:ctrlPr>
                      </m:sSubPr>
                      <m:e>
                        <m:r>
                          <a:rPr lang="de-DE" sz="2000" b="0" i="1" smtClean="0">
                            <a:latin typeface="Cambria Math"/>
                          </a:rPr>
                          <m:t>𝑦</m:t>
                        </m:r>
                      </m:e>
                      <m:sub>
                        <m:r>
                          <a:rPr lang="de-DE" sz="2000" b="0" i="1" smtClean="0">
                            <a:latin typeface="Cambria Math"/>
                          </a:rPr>
                          <m:t>0</m:t>
                        </m:r>
                      </m:sub>
                    </m:sSub>
                    <m:r>
                      <a:rPr lang="de-DE" sz="2000" b="0" i="1" smtClean="0">
                        <a:latin typeface="Cambria Math"/>
                      </a:rPr>
                      <m:t>=</m:t>
                    </m:r>
                    <m:rad>
                      <m:radPr>
                        <m:ctrlPr>
                          <a:rPr lang="de-DE" sz="2000" b="0" i="1" smtClean="0">
                            <a:latin typeface="Cambria Math"/>
                          </a:rPr>
                        </m:ctrlPr>
                      </m:radPr>
                      <m:deg>
                        <m:r>
                          <m:rPr>
                            <m:brk m:alnAt="7"/>
                          </m:rPr>
                          <a:rPr lang="de-DE" sz="2000" b="0" i="1" smtClean="0">
                            <a:latin typeface="Cambria Math"/>
                          </a:rPr>
                          <m:t>3</m:t>
                        </m:r>
                      </m:deg>
                      <m:e>
                        <m:f>
                          <m:fPr>
                            <m:ctrlPr>
                              <a:rPr lang="de-DE" sz="2000" b="0" i="1" smtClean="0">
                                <a:latin typeface="Cambria Math"/>
                              </a:rPr>
                            </m:ctrlPr>
                          </m:fPr>
                          <m:num>
                            <m:sSubSup>
                              <m:sSubSupPr>
                                <m:ctrlPr>
                                  <a:rPr lang="de-DE" sz="2000" b="0" i="1" smtClean="0">
                                    <a:latin typeface="Cambria Math"/>
                                  </a:rPr>
                                </m:ctrlPr>
                              </m:sSubSupPr>
                              <m:e>
                                <m:r>
                                  <a:rPr lang="de-DE" sz="2000" b="0" i="1" smtClean="0">
                                    <a:latin typeface="Cambria Math"/>
                                  </a:rPr>
                                  <m:t>𝑎</m:t>
                                </m:r>
                              </m:e>
                              <m:sub>
                                <m:r>
                                  <a:rPr lang="de-DE" sz="2000" b="0" i="1" smtClean="0">
                                    <a:latin typeface="Cambria Math"/>
                                  </a:rPr>
                                  <m:t>2</m:t>
                                </m:r>
                              </m:sub>
                              <m:sup>
                                <m:r>
                                  <a:rPr lang="de-DE" sz="2000" b="0" i="1" smtClean="0">
                                    <a:latin typeface="Cambria Math"/>
                                  </a:rPr>
                                  <m:t>2</m:t>
                                </m:r>
                              </m:sup>
                            </m:sSubSup>
                          </m:num>
                          <m:den>
                            <m:sSub>
                              <m:sSubPr>
                                <m:ctrlPr>
                                  <a:rPr lang="de-DE" sz="2000" b="0" i="1" smtClean="0">
                                    <a:latin typeface="Cambria Math"/>
                                  </a:rPr>
                                </m:ctrlPr>
                              </m:sSubPr>
                              <m:e>
                                <m:r>
                                  <a:rPr lang="de-DE" sz="2000" b="0" i="1" smtClean="0">
                                    <a:latin typeface="Cambria Math"/>
                                  </a:rPr>
                                  <m:t>𝑎</m:t>
                                </m:r>
                              </m:e>
                              <m:sub>
                                <m:r>
                                  <a:rPr lang="de-DE" sz="2000" b="0" i="1" smtClean="0">
                                    <a:latin typeface="Cambria Math"/>
                                  </a:rPr>
                                  <m:t>1</m:t>
                                </m:r>
                              </m:sub>
                            </m:sSub>
                            <m:r>
                              <a:rPr lang="de-DE" sz="2000" b="0" i="1" smtClean="0">
                                <a:latin typeface="Cambria Math"/>
                              </a:rPr>
                              <m:t>𝑏</m:t>
                            </m:r>
                          </m:den>
                        </m:f>
                      </m:e>
                    </m:rad>
                  </m:oMath>
                </a14:m>
                <a:endParaRPr lang="de-DE" sz="2000" dirty="0" smtClean="0"/>
              </a:p>
              <a:p>
                <a:endParaRPr lang="de-DE" sz="2000" dirty="0" smtClean="0"/>
              </a:p>
            </p:txBody>
          </p:sp>
        </mc:Choice>
        <mc:Fallback xmlns="">
          <p:sp>
            <p:nvSpPr>
              <p:cNvPr id="8" name="Textfeld 7"/>
              <p:cNvSpPr txBox="1">
                <a:spLocks noRot="1" noChangeAspect="1" noMove="1" noResize="1" noEditPoints="1" noAdjustHandles="1" noChangeArrowheads="1" noChangeShapeType="1" noTextEdit="1"/>
              </p:cNvSpPr>
              <p:nvPr/>
            </p:nvSpPr>
            <p:spPr>
              <a:xfrm>
                <a:off x="395536" y="3573016"/>
                <a:ext cx="6402009" cy="1717971"/>
              </a:xfrm>
              <a:prstGeom prst="rect">
                <a:avLst/>
              </a:prstGeom>
              <a:blipFill rotWithShape="1">
                <a:blip r:embed="rId3"/>
                <a:stretch>
                  <a:fillRect/>
                </a:stretch>
              </a:blipFill>
            </p:spPr>
            <p:txBody>
              <a:bodyPr/>
              <a:lstStyle/>
              <a:p>
                <a:r>
                  <a:rPr lang="de-DE">
                    <a:noFill/>
                  </a:rPr>
                  <a:t> </a:t>
                </a:r>
              </a:p>
            </p:txBody>
          </p:sp>
        </mc:Fallback>
      </mc:AlternateContent>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1686460"/>
            <a:ext cx="1893830" cy="1886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81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6000" y="1620000"/>
            <a:ext cx="8496480" cy="648000"/>
          </a:xfrm>
        </p:spPr>
        <p:txBody>
          <a:bodyPr>
            <a:normAutofit/>
          </a:bodyPr>
          <a:lstStyle/>
          <a:p>
            <a:pPr eaLnBrk="1" hangingPunct="1"/>
            <a:r>
              <a:rPr lang="en-GB" altLang="de-DE" sz="2400" dirty="0" smtClean="0"/>
              <a:t>Interpretation </a:t>
            </a:r>
            <a:r>
              <a:rPr lang="en-GB" altLang="de-DE" sz="2400" dirty="0"/>
              <a:t>of the mathematical </a:t>
            </a:r>
            <a:r>
              <a:rPr lang="en-GB" altLang="de-DE" sz="2400" dirty="0" smtClean="0"/>
              <a:t>results - </a:t>
            </a:r>
            <a:r>
              <a:rPr lang="de-DE" altLang="de-DE" sz="2400" dirty="0" smtClean="0"/>
              <a:t>Real </a:t>
            </a:r>
            <a:r>
              <a:rPr lang="de-DE" altLang="de-DE" sz="2400" dirty="0" err="1"/>
              <a:t>results</a:t>
            </a:r>
            <a:r>
              <a:rPr lang="de-DE" altLang="de-DE" sz="2400" dirty="0"/>
              <a:t> – </a:t>
            </a:r>
            <a:endParaRPr lang="en-GB" altLang="de-DE" sz="2400" dirty="0"/>
          </a:p>
        </p:txBody>
      </p:sp>
      <p:sp>
        <p:nvSpPr>
          <p:cNvPr id="3" name="Inhaltsplatzhalter 2"/>
          <p:cNvSpPr>
            <a:spLocks noGrp="1"/>
          </p:cNvSpPr>
          <p:nvPr>
            <p:ph idx="1"/>
          </p:nvPr>
        </p:nvSpPr>
        <p:spPr/>
        <p:txBody>
          <a:bodyPr/>
          <a:lstStyle/>
          <a:p>
            <a:pPr marL="342900" lvl="1" indent="-342900">
              <a:buSzTx/>
              <a:buNone/>
            </a:pPr>
            <a:r>
              <a:rPr lang="en-GB" altLang="de-DE" sz="2000" dirty="0" smtClean="0"/>
              <a:t>The lost </a:t>
            </a:r>
            <a:r>
              <a:rPr lang="en-GB" altLang="de-DE" sz="2000" dirty="0"/>
              <a:t>forest area in the </a:t>
            </a:r>
            <a:r>
              <a:rPr lang="en-GB" altLang="de-DE" sz="2000" dirty="0" smtClean="0"/>
              <a:t>further mathematical </a:t>
            </a:r>
            <a:r>
              <a:rPr lang="en-GB" altLang="de-DE" sz="2000" dirty="0"/>
              <a:t>model is </a:t>
            </a:r>
            <a:r>
              <a:rPr lang="en-GB" altLang="de-DE" sz="2000" dirty="0" smtClean="0"/>
              <a:t>lower (about 2.97 km</a:t>
            </a:r>
            <a:r>
              <a:rPr lang="en-GB" altLang="de-DE" sz="2000" baseline="30000" dirty="0" smtClean="0"/>
              <a:t>2</a:t>
            </a:r>
            <a:r>
              <a:rPr lang="en-GB" altLang="de-DE" sz="2000" dirty="0" smtClean="0"/>
              <a:t> instead of 6.23 km</a:t>
            </a:r>
            <a:r>
              <a:rPr lang="en-GB" altLang="de-DE" sz="2000" baseline="30000" dirty="0" smtClean="0"/>
              <a:t>2</a:t>
            </a:r>
            <a:r>
              <a:rPr lang="en-GB" altLang="de-DE" sz="2000" dirty="0" smtClean="0"/>
              <a:t>) and </a:t>
            </a:r>
            <a:r>
              <a:rPr lang="en-GB" altLang="de-DE" sz="2000" dirty="0"/>
              <a:t>only </a:t>
            </a:r>
            <a:r>
              <a:rPr lang="en-GB" altLang="de-DE" sz="2000" dirty="0" smtClean="0"/>
              <a:t>20 aisles </a:t>
            </a:r>
            <a:r>
              <a:rPr lang="en-GB" altLang="de-DE" sz="2000" dirty="0"/>
              <a:t>are needed instead of 31 in the first mathematical </a:t>
            </a:r>
            <a:r>
              <a:rPr lang="en-GB" altLang="de-DE" sz="2000" dirty="0" smtClean="0"/>
              <a:t>model</a:t>
            </a:r>
          </a:p>
          <a:p>
            <a:pPr marL="342900" lvl="1" indent="-342900">
              <a:buSzTx/>
              <a:buNone/>
            </a:pPr>
            <a:endParaRPr lang="en-GB" altLang="de-DE" sz="2000" dirty="0"/>
          </a:p>
          <a:p>
            <a:pPr marL="342900" lvl="1" indent="-342900">
              <a:buSzTx/>
              <a:buNone/>
            </a:pPr>
            <a:r>
              <a:rPr lang="en-GB" altLang="de-DE" sz="2400" b="1" dirty="0" smtClean="0"/>
              <a:t>Validate </a:t>
            </a:r>
            <a:r>
              <a:rPr lang="en-GB" altLang="de-DE" sz="2400" b="1" dirty="0"/>
              <a:t>the </a:t>
            </a:r>
            <a:r>
              <a:rPr lang="en-GB" altLang="de-DE" sz="2400" b="1" dirty="0" smtClean="0"/>
              <a:t>results and improve the model</a:t>
            </a:r>
            <a:r>
              <a:rPr lang="en-GB" altLang="de-DE" sz="2000" dirty="0" smtClean="0"/>
              <a:t>:</a:t>
            </a:r>
          </a:p>
          <a:p>
            <a:pPr lvl="1">
              <a:buClr>
                <a:schemeClr val="accent1"/>
              </a:buClr>
              <a:buSzTx/>
              <a:buFont typeface="Arial" panose="020B0604020202020204" pitchFamily="34" charset="0"/>
              <a:buChar char="•"/>
            </a:pPr>
            <a:r>
              <a:rPr lang="en-GB" altLang="de-DE" sz="2000" dirty="0" smtClean="0"/>
              <a:t>Consider wind and its direction </a:t>
            </a:r>
          </a:p>
          <a:p>
            <a:pPr lvl="1">
              <a:buClr>
                <a:schemeClr val="accent1"/>
              </a:buClr>
              <a:buSzTx/>
              <a:buFont typeface="Arial" panose="020B0604020202020204" pitchFamily="34" charset="0"/>
              <a:buChar char="•"/>
            </a:pPr>
            <a:r>
              <a:rPr lang="en-GB" altLang="de-DE" sz="2000" dirty="0" smtClean="0"/>
              <a:t>Dynamic </a:t>
            </a:r>
            <a:r>
              <a:rPr lang="en-GB" altLang="de-DE" sz="2000" dirty="0"/>
              <a:t>of a </a:t>
            </a:r>
            <a:r>
              <a:rPr lang="en-GB" altLang="de-DE" sz="2000" dirty="0" smtClean="0"/>
              <a:t>bush fire</a:t>
            </a:r>
          </a:p>
          <a:p>
            <a:pPr lvl="2">
              <a:buClr>
                <a:schemeClr val="accent1"/>
              </a:buClr>
              <a:buFont typeface="Wingdings" panose="05000000000000000000" pitchFamily="2" charset="2"/>
              <a:buChar char="Ø"/>
            </a:pPr>
            <a:r>
              <a:rPr lang="en-GB" altLang="de-DE" sz="2000" dirty="0" smtClean="0"/>
              <a:t>  cellular automata</a:t>
            </a:r>
            <a:endParaRPr lang="en-GB" altLang="de-DE" sz="2000" dirty="0"/>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45</a:t>
            </a:fld>
            <a:endParaRPr lang="de-DE" dirty="0"/>
          </a:p>
        </p:txBody>
      </p:sp>
      <p:pic>
        <p:nvPicPr>
          <p:cNvPr id="5" name="Picture 2" descr="D:\Benutzer\Schlesinger\Desktop\waldbrand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4149080"/>
            <a:ext cx="3096344" cy="206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4303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a:xfrm>
            <a:off x="251520" y="2288747"/>
            <a:ext cx="8424936" cy="392019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r>
              <a:rPr lang="de-DE" sz="2400" dirty="0" err="1" smtClean="0"/>
              <a:t>Advanced</a:t>
            </a:r>
            <a:r>
              <a:rPr lang="de-DE" sz="2400" dirty="0" smtClean="0"/>
              <a:t> </a:t>
            </a:r>
            <a:r>
              <a:rPr lang="de-DE" sz="2400" dirty="0" err="1"/>
              <a:t>m</a:t>
            </a:r>
            <a:r>
              <a:rPr lang="de-DE" sz="2400" dirty="0" err="1" smtClean="0"/>
              <a:t>athematical</a:t>
            </a:r>
            <a:r>
              <a:rPr lang="de-DE" sz="2400" dirty="0" smtClean="0"/>
              <a:t> </a:t>
            </a:r>
            <a:r>
              <a:rPr lang="de-DE" sz="2400" dirty="0" err="1" smtClean="0"/>
              <a:t>model</a:t>
            </a:r>
            <a:endParaRPr lang="de-DE" sz="2400" dirty="0"/>
          </a:p>
        </p:txBody>
      </p:sp>
      <p:sp>
        <p:nvSpPr>
          <p:cNvPr id="3" name="Inhaltsplatzhalter 2"/>
          <p:cNvSpPr>
            <a:spLocks noGrp="1"/>
          </p:cNvSpPr>
          <p:nvPr>
            <p:ph idx="1"/>
          </p:nvPr>
        </p:nvSpPr>
        <p:spPr>
          <a:xfrm>
            <a:off x="395999" y="2564904"/>
            <a:ext cx="2182679" cy="3447096"/>
          </a:xfrm>
        </p:spPr>
        <p:txBody>
          <a:bodyPr/>
          <a:lstStyle/>
          <a:p>
            <a:r>
              <a:rPr lang="de-DE" dirty="0" err="1"/>
              <a:t>cellular</a:t>
            </a:r>
            <a:r>
              <a:rPr lang="de-DE" dirty="0"/>
              <a:t> </a:t>
            </a:r>
            <a:r>
              <a:rPr lang="de-DE" dirty="0" err="1" smtClean="0"/>
              <a:t>automata</a:t>
            </a:r>
            <a:r>
              <a:rPr lang="de-DE" smtClean="0"/>
              <a:t>:</a:t>
            </a:r>
          </a:p>
          <a:p>
            <a:pPr marL="0" indent="0"/>
            <a:r>
              <a:rPr lang="de-DE" smtClean="0"/>
              <a:t>programming</a:t>
            </a:r>
            <a:r>
              <a:rPr lang="de-DE" dirty="0" smtClean="0"/>
              <a:t> </a:t>
            </a:r>
            <a:r>
              <a:rPr lang="de-DE" dirty="0" err="1" smtClean="0"/>
              <a:t>the</a:t>
            </a:r>
            <a:r>
              <a:rPr lang="de-DE" dirty="0" smtClean="0"/>
              <a:t> </a:t>
            </a:r>
            <a:r>
              <a:rPr lang="de-DE" dirty="0" err="1" smtClean="0"/>
              <a:t>dynamic</a:t>
            </a:r>
            <a:r>
              <a:rPr lang="de-DE" dirty="0" smtClean="0"/>
              <a:t> </a:t>
            </a:r>
            <a:r>
              <a:rPr lang="de-DE" dirty="0" err="1" smtClean="0"/>
              <a:t>of</a:t>
            </a:r>
            <a:r>
              <a:rPr lang="de-DE" dirty="0" smtClean="0"/>
              <a:t> a  </a:t>
            </a:r>
            <a:r>
              <a:rPr lang="de-DE" dirty="0" err="1" smtClean="0"/>
              <a:t>bush</a:t>
            </a:r>
            <a:r>
              <a:rPr lang="de-DE" dirty="0" smtClean="0"/>
              <a:t> </a:t>
            </a:r>
            <a:r>
              <a:rPr lang="de-DE" dirty="0" err="1" smtClean="0"/>
              <a:t>fire</a:t>
            </a:r>
            <a:r>
              <a:rPr lang="de-DE" dirty="0" smtClean="0"/>
              <a:t> via </a:t>
            </a:r>
            <a:r>
              <a:rPr lang="de-DE" dirty="0" err="1" smtClean="0"/>
              <a:t>simulation</a:t>
            </a:r>
            <a:r>
              <a:rPr lang="de-DE" dirty="0" smtClean="0"/>
              <a:t> </a:t>
            </a:r>
            <a:r>
              <a:rPr lang="de-DE" dirty="0" err="1" smtClean="0"/>
              <a:t>with</a:t>
            </a:r>
            <a:r>
              <a:rPr lang="de-DE" dirty="0" smtClean="0"/>
              <a:t> </a:t>
            </a:r>
            <a:r>
              <a:rPr lang="de-DE" dirty="0" err="1" smtClean="0"/>
              <a:t>fixed</a:t>
            </a:r>
            <a:r>
              <a:rPr lang="de-DE" dirty="0" smtClean="0"/>
              <a:t> </a:t>
            </a:r>
            <a:r>
              <a:rPr lang="de-DE" dirty="0" err="1" smtClean="0"/>
              <a:t>parameter</a:t>
            </a:r>
            <a:r>
              <a:rPr lang="de-DE" dirty="0" smtClean="0"/>
              <a:t> </a:t>
            </a:r>
            <a:r>
              <a:rPr lang="de-DE" dirty="0" err="1" smtClean="0"/>
              <a:t>for</a:t>
            </a:r>
            <a:r>
              <a:rPr lang="de-DE" dirty="0" smtClean="0"/>
              <a:t> wind </a:t>
            </a:r>
            <a:r>
              <a:rPr lang="de-DE" dirty="0" err="1" smtClean="0"/>
              <a:t>direction</a:t>
            </a:r>
            <a:r>
              <a:rPr lang="de-DE" dirty="0" smtClean="0"/>
              <a:t>, wind </a:t>
            </a:r>
            <a:r>
              <a:rPr lang="de-DE" dirty="0" err="1" smtClean="0"/>
              <a:t>strength</a:t>
            </a:r>
            <a:r>
              <a:rPr lang="de-DE" dirty="0" smtClean="0"/>
              <a:t> ……</a:t>
            </a:r>
            <a:endParaRPr lang="de-DE" dirty="0"/>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46</a:t>
            </a:fld>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679" y="2454579"/>
            <a:ext cx="5866506" cy="358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696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23528" y="1484784"/>
            <a:ext cx="8658736" cy="783216"/>
          </a:xfrm>
        </p:spPr>
        <p:txBody>
          <a:bodyPr>
            <a:noAutofit/>
          </a:bodyPr>
          <a:lstStyle/>
          <a:p>
            <a:r>
              <a:rPr lang="de-DE" altLang="de-DE" dirty="0" err="1" smtClean="0"/>
              <a:t>Characteristical</a:t>
            </a:r>
            <a:r>
              <a:rPr lang="de-DE" altLang="de-DE" dirty="0" smtClean="0"/>
              <a:t> </a:t>
            </a:r>
            <a:r>
              <a:rPr lang="de-DE" altLang="de-DE" dirty="0" err="1" smtClean="0"/>
              <a:t>activities</a:t>
            </a:r>
            <a:r>
              <a:rPr lang="de-DE" altLang="de-DE" dirty="0" smtClean="0"/>
              <a:t> </a:t>
            </a:r>
            <a:r>
              <a:rPr lang="de-DE" altLang="de-DE" dirty="0" err="1" smtClean="0"/>
              <a:t>within</a:t>
            </a:r>
            <a:r>
              <a:rPr lang="de-DE" altLang="de-DE" dirty="0" smtClean="0"/>
              <a:t> </a:t>
            </a:r>
            <a:r>
              <a:rPr lang="de-DE" altLang="de-DE" dirty="0" err="1" smtClean="0"/>
              <a:t>our</a:t>
            </a:r>
            <a:r>
              <a:rPr lang="de-DE" altLang="de-DE" dirty="0" smtClean="0"/>
              <a:t> </a:t>
            </a:r>
            <a:r>
              <a:rPr lang="de-DE" altLang="de-DE" dirty="0" err="1" smtClean="0"/>
              <a:t>modelling</a:t>
            </a:r>
            <a:r>
              <a:rPr lang="de-DE" altLang="de-DE" dirty="0" smtClean="0"/>
              <a:t> </a:t>
            </a:r>
            <a:r>
              <a:rPr lang="de-DE" altLang="de-DE" dirty="0" err="1" smtClean="0"/>
              <a:t>activities</a:t>
            </a:r>
            <a:r>
              <a:rPr lang="de-DE" altLang="de-DE" dirty="0" smtClean="0"/>
              <a:t> </a:t>
            </a:r>
            <a:r>
              <a:rPr lang="de-DE" altLang="de-DE" dirty="0" err="1" smtClean="0"/>
              <a:t>with</a:t>
            </a:r>
            <a:r>
              <a:rPr lang="de-DE" altLang="de-DE" dirty="0" smtClean="0"/>
              <a:t> </a:t>
            </a:r>
            <a:r>
              <a:rPr lang="de-DE" altLang="de-DE" dirty="0" err="1" smtClean="0"/>
              <a:t>students</a:t>
            </a:r>
            <a:endParaRPr lang="de-DE" altLang="de-DE" dirty="0" smtClean="0"/>
          </a:p>
        </p:txBody>
      </p:sp>
      <p:sp>
        <p:nvSpPr>
          <p:cNvPr id="2" name="Textplatzhalter 1"/>
          <p:cNvSpPr>
            <a:spLocks noGrp="1"/>
          </p:cNvSpPr>
          <p:nvPr>
            <p:ph type="body" idx="1"/>
          </p:nvPr>
        </p:nvSpPr>
        <p:spPr/>
        <p:txBody>
          <a:bodyPr/>
          <a:lstStyle/>
          <a:p>
            <a:r>
              <a:rPr lang="de-DE" altLang="de-DE" dirty="0"/>
              <a:t>Peer-</a:t>
            </a:r>
            <a:r>
              <a:rPr lang="de-DE" altLang="de-DE" dirty="0" err="1"/>
              <a:t>explanations</a:t>
            </a:r>
            <a:r>
              <a:rPr lang="de-DE" altLang="de-DE" dirty="0"/>
              <a:t> </a:t>
            </a:r>
            <a:r>
              <a:rPr lang="de-DE" altLang="de-DE" dirty="0" err="1"/>
              <a:t>by</a:t>
            </a:r>
            <a:r>
              <a:rPr lang="de-DE" altLang="de-DE" dirty="0"/>
              <a:t> </a:t>
            </a:r>
            <a:r>
              <a:rPr lang="de-DE" altLang="de-DE" dirty="0" err="1"/>
              <a:t>students</a:t>
            </a:r>
            <a:endParaRPr lang="de-DE" dirty="0"/>
          </a:p>
        </p:txBody>
      </p:sp>
      <p:sp>
        <p:nvSpPr>
          <p:cNvPr id="4" name="Textplatzhalter 3"/>
          <p:cNvSpPr>
            <a:spLocks noGrp="1"/>
          </p:cNvSpPr>
          <p:nvPr>
            <p:ph type="body" sz="quarter" idx="3"/>
          </p:nvPr>
        </p:nvSpPr>
        <p:spPr/>
        <p:txBody>
          <a:bodyPr/>
          <a:lstStyle/>
          <a:p>
            <a:r>
              <a:rPr lang="de-DE" altLang="de-DE" dirty="0"/>
              <a:t>Work in </a:t>
            </a:r>
            <a:r>
              <a:rPr lang="de-DE" altLang="de-DE" dirty="0" err="1"/>
              <a:t>groups</a:t>
            </a:r>
            <a:r>
              <a:rPr lang="de-DE" altLang="de-DE" dirty="0"/>
              <a:t> </a:t>
            </a:r>
            <a:r>
              <a:rPr lang="de-DE" altLang="de-DE" dirty="0" err="1"/>
              <a:t>with</a:t>
            </a:r>
            <a:r>
              <a:rPr lang="de-DE" altLang="de-DE" dirty="0"/>
              <a:t> minimal </a:t>
            </a:r>
            <a:r>
              <a:rPr lang="de-DE" altLang="de-DE" dirty="0" err="1"/>
              <a:t>help</a:t>
            </a:r>
            <a:r>
              <a:rPr lang="de-DE" altLang="de-DE" dirty="0"/>
              <a:t> </a:t>
            </a:r>
            <a:r>
              <a:rPr lang="de-DE" altLang="de-DE" dirty="0" err="1"/>
              <a:t>by</a:t>
            </a:r>
            <a:r>
              <a:rPr lang="de-DE" altLang="de-DE" dirty="0"/>
              <a:t> </a:t>
            </a:r>
            <a:r>
              <a:rPr lang="de-DE" altLang="de-DE" dirty="0" err="1"/>
              <a:t>tutors</a:t>
            </a:r>
            <a:endParaRPr lang="de-DE" dirty="0"/>
          </a:p>
        </p:txBody>
      </p:sp>
      <p:sp>
        <p:nvSpPr>
          <p:cNvPr id="5" name="Inhaltsplatzhalter 4"/>
          <p:cNvSpPr>
            <a:spLocks noGrp="1"/>
          </p:cNvSpPr>
          <p:nvPr>
            <p:ph sz="quarter" idx="4"/>
          </p:nvPr>
        </p:nvSpPr>
        <p:spPr/>
        <p:txBody>
          <a:bodyPr/>
          <a:lstStyle/>
          <a:p>
            <a:endParaRPr lang="de-DE"/>
          </a:p>
        </p:txBody>
      </p:sp>
      <p:pic>
        <p:nvPicPr>
          <p:cNvPr id="40964" name="Picture 2" descr="C:\Dokumente und Einstellungen\Kaiser\Desktop\Daten\BILDER\modellierung-frühjahr2010\TCR_6873_kl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2153" y="2996952"/>
            <a:ext cx="4320111" cy="287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kumente und Einstellungen\Kaiser\Desktop\Daten\BILDER\modellierung-frühjahr2010\TCR_6859_klein.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251520" y="3072555"/>
            <a:ext cx="4258572" cy="2797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5796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Autofit/>
          </a:bodyPr>
          <a:lstStyle/>
          <a:p>
            <a:r>
              <a:rPr lang="de-DE" altLang="de-DE" dirty="0" err="1"/>
              <a:t>Characteristical</a:t>
            </a:r>
            <a:r>
              <a:rPr lang="de-DE" altLang="de-DE" dirty="0"/>
              <a:t> </a:t>
            </a:r>
            <a:r>
              <a:rPr lang="de-DE" altLang="de-DE" dirty="0" err="1"/>
              <a:t>activities</a:t>
            </a:r>
            <a:r>
              <a:rPr lang="de-DE" altLang="de-DE" dirty="0"/>
              <a:t> </a:t>
            </a:r>
            <a:r>
              <a:rPr lang="de-DE" altLang="de-DE" dirty="0" err="1"/>
              <a:t>within</a:t>
            </a:r>
            <a:r>
              <a:rPr lang="de-DE" altLang="de-DE" dirty="0"/>
              <a:t> </a:t>
            </a:r>
            <a:r>
              <a:rPr lang="de-DE" altLang="de-DE" dirty="0" err="1"/>
              <a:t>our</a:t>
            </a:r>
            <a:r>
              <a:rPr lang="de-DE" altLang="de-DE" dirty="0"/>
              <a:t> </a:t>
            </a:r>
            <a:r>
              <a:rPr lang="de-DE" altLang="de-DE" dirty="0" err="1"/>
              <a:t>modelling</a:t>
            </a:r>
            <a:r>
              <a:rPr lang="de-DE" altLang="de-DE" dirty="0"/>
              <a:t> </a:t>
            </a:r>
            <a:r>
              <a:rPr lang="de-DE" altLang="de-DE" dirty="0" err="1"/>
              <a:t>activities</a:t>
            </a:r>
            <a:r>
              <a:rPr lang="de-DE" altLang="de-DE" dirty="0"/>
              <a:t> </a:t>
            </a:r>
            <a:r>
              <a:rPr lang="de-DE" altLang="de-DE" dirty="0" err="1"/>
              <a:t>with</a:t>
            </a:r>
            <a:r>
              <a:rPr lang="de-DE" altLang="de-DE" dirty="0"/>
              <a:t> </a:t>
            </a:r>
            <a:r>
              <a:rPr lang="de-DE" altLang="de-DE" dirty="0" err="1"/>
              <a:t>students</a:t>
            </a:r>
            <a:endParaRPr lang="de-DE" altLang="de-DE" b="1" dirty="0" smtClean="0"/>
          </a:p>
        </p:txBody>
      </p:sp>
      <p:sp>
        <p:nvSpPr>
          <p:cNvPr id="2" name="Textplatzhalter 1"/>
          <p:cNvSpPr>
            <a:spLocks noGrp="1"/>
          </p:cNvSpPr>
          <p:nvPr>
            <p:ph type="body" idx="1"/>
          </p:nvPr>
        </p:nvSpPr>
        <p:spPr>
          <a:xfrm>
            <a:off x="345306" y="2348880"/>
            <a:ext cx="3968644" cy="603120"/>
          </a:xfrm>
        </p:spPr>
        <p:txBody>
          <a:bodyPr/>
          <a:lstStyle/>
          <a:p>
            <a:r>
              <a:rPr lang="de-DE" altLang="de-DE" dirty="0" err="1" smtClean="0"/>
              <a:t>Presentation</a:t>
            </a:r>
            <a:r>
              <a:rPr lang="de-DE" altLang="de-DE" dirty="0" smtClean="0"/>
              <a:t> </a:t>
            </a:r>
            <a:r>
              <a:rPr lang="de-DE" altLang="de-DE" dirty="0" err="1"/>
              <a:t>of</a:t>
            </a:r>
            <a:r>
              <a:rPr lang="de-DE" altLang="de-DE" dirty="0"/>
              <a:t> </a:t>
            </a:r>
            <a:r>
              <a:rPr lang="de-DE" altLang="de-DE" dirty="0" err="1"/>
              <a:t>results</a:t>
            </a:r>
            <a:r>
              <a:rPr lang="de-DE" altLang="de-DE" dirty="0"/>
              <a:t> </a:t>
            </a:r>
            <a:r>
              <a:rPr lang="de-DE" altLang="de-DE" dirty="0" err="1"/>
              <a:t>by</a:t>
            </a:r>
            <a:r>
              <a:rPr lang="de-DE" altLang="de-DE" dirty="0"/>
              <a:t> </a:t>
            </a:r>
            <a:r>
              <a:rPr lang="de-DE" altLang="de-DE" dirty="0" err="1" smtClean="0"/>
              <a:t>students</a:t>
            </a:r>
            <a:r>
              <a:rPr lang="de-DE" altLang="de-DE" dirty="0" smtClean="0"/>
              <a:t> in </a:t>
            </a:r>
            <a:r>
              <a:rPr lang="de-DE" altLang="de-DE" dirty="0" err="1" smtClean="0"/>
              <a:t>lecture</a:t>
            </a:r>
            <a:r>
              <a:rPr lang="de-DE" altLang="de-DE" dirty="0" smtClean="0"/>
              <a:t> hall</a:t>
            </a:r>
            <a:endParaRPr lang="de-DE" dirty="0"/>
          </a:p>
        </p:txBody>
      </p:sp>
      <p:sp>
        <p:nvSpPr>
          <p:cNvPr id="3" name="Inhaltsplatzhalter 2"/>
          <p:cNvSpPr>
            <a:spLocks noGrp="1"/>
          </p:cNvSpPr>
          <p:nvPr>
            <p:ph sz="half" idx="2"/>
          </p:nvPr>
        </p:nvSpPr>
        <p:spPr/>
        <p:txBody>
          <a:bodyPr/>
          <a:lstStyle/>
          <a:p>
            <a:endParaRPr lang="de-DE"/>
          </a:p>
        </p:txBody>
      </p:sp>
      <p:sp>
        <p:nvSpPr>
          <p:cNvPr id="4" name="Textplatzhalter 3"/>
          <p:cNvSpPr>
            <a:spLocks noGrp="1"/>
          </p:cNvSpPr>
          <p:nvPr>
            <p:ph type="body" sz="quarter" idx="3"/>
          </p:nvPr>
        </p:nvSpPr>
        <p:spPr/>
        <p:txBody>
          <a:bodyPr/>
          <a:lstStyle/>
          <a:p>
            <a:r>
              <a:rPr lang="de-DE" altLang="de-DE" dirty="0" err="1"/>
              <a:t>Presentation</a:t>
            </a:r>
            <a:r>
              <a:rPr lang="de-DE" altLang="de-DE" dirty="0"/>
              <a:t> </a:t>
            </a:r>
            <a:r>
              <a:rPr lang="de-DE" altLang="de-DE" dirty="0" err="1"/>
              <a:t>of</a:t>
            </a:r>
            <a:r>
              <a:rPr lang="de-DE" altLang="de-DE" dirty="0"/>
              <a:t> </a:t>
            </a:r>
            <a:r>
              <a:rPr lang="de-DE" altLang="de-DE" dirty="0" err="1"/>
              <a:t>results</a:t>
            </a:r>
            <a:r>
              <a:rPr lang="de-DE" altLang="de-DE" dirty="0"/>
              <a:t> via </a:t>
            </a:r>
            <a:r>
              <a:rPr lang="de-DE" altLang="de-DE" dirty="0" err="1" smtClean="0"/>
              <a:t>poster</a:t>
            </a:r>
            <a:r>
              <a:rPr lang="de-DE" altLang="de-DE" dirty="0" smtClean="0"/>
              <a:t> </a:t>
            </a:r>
            <a:r>
              <a:rPr lang="de-DE" altLang="de-DE" dirty="0" err="1" smtClean="0"/>
              <a:t>exhibition</a:t>
            </a:r>
            <a:endParaRPr lang="de-DE" dirty="0"/>
          </a:p>
        </p:txBody>
      </p:sp>
      <p:pic>
        <p:nvPicPr>
          <p:cNvPr id="43012" name="Picture 4" descr="RA20090306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75" y="3068960"/>
            <a:ext cx="4122602" cy="275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RA2009030620"/>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068960"/>
            <a:ext cx="4411499" cy="27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4168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5"/>
          <p:cNvSpPr>
            <a:spLocks noGrp="1"/>
          </p:cNvSpPr>
          <p:nvPr>
            <p:ph type="sldNum" sz="quarter" idx="4294967295"/>
          </p:nvPr>
        </p:nvSpPr>
        <p:spPr>
          <a:xfrm>
            <a:off x="6553200" y="6243638"/>
            <a:ext cx="2133600" cy="457200"/>
          </a:xfrm>
          <a:prstGeom prst="rect">
            <a:avLst/>
          </a:prstGeom>
        </p:spPr>
        <p:txBody>
          <a:bodyPr/>
          <a:lstStyle/>
          <a:p>
            <a:pPr>
              <a:defRPr/>
            </a:pPr>
            <a:fld id="{EE6DAE4C-8D2B-4139-ADA1-9B3C1618A61F}" type="slidenum">
              <a:rPr lang="de-DE" altLang="en-US"/>
              <a:pPr>
                <a:defRPr/>
              </a:pPr>
              <a:t>49</a:t>
            </a:fld>
            <a:endParaRPr lang="de-DE" altLang="en-US"/>
          </a:p>
        </p:txBody>
      </p:sp>
      <p:sp>
        <p:nvSpPr>
          <p:cNvPr id="53251" name="Rectangle 3"/>
          <p:cNvSpPr>
            <a:spLocks noGrp="1" noChangeArrowheads="1"/>
          </p:cNvSpPr>
          <p:nvPr>
            <p:ph type="body" idx="1"/>
          </p:nvPr>
        </p:nvSpPr>
        <p:spPr>
          <a:xfrm>
            <a:off x="323528" y="1628800"/>
            <a:ext cx="8287072" cy="4695800"/>
          </a:xfrm>
        </p:spPr>
        <p:txBody>
          <a:bodyPr/>
          <a:lstStyle/>
          <a:p>
            <a:pPr marL="609600" indent="-609600" algn="ctr" eaLnBrk="1" hangingPunct="1">
              <a:lnSpc>
                <a:spcPct val="90000"/>
              </a:lnSpc>
              <a:buFont typeface="Wingdings" pitchFamily="2" charset="2"/>
              <a:buNone/>
            </a:pPr>
            <a:r>
              <a:rPr lang="de-DE" altLang="de-DE" sz="2600" b="1" dirty="0" err="1" smtClean="0">
                <a:cs typeface="Times New Roman" pitchFamily="18" charset="0"/>
              </a:rPr>
              <a:t>Modelling</a:t>
            </a:r>
            <a:r>
              <a:rPr lang="de-DE" altLang="de-DE" sz="2600" b="1" dirty="0" smtClean="0">
                <a:cs typeface="Times New Roman" pitchFamily="18" charset="0"/>
              </a:rPr>
              <a:t> „</a:t>
            </a:r>
            <a:r>
              <a:rPr lang="de-DE" altLang="de-DE" sz="2600" b="1" dirty="0" err="1" smtClean="0">
                <a:cs typeface="Times New Roman" pitchFamily="18" charset="0"/>
              </a:rPr>
              <a:t>recommendations</a:t>
            </a:r>
            <a:r>
              <a:rPr lang="de-DE" altLang="de-DE" sz="2600" b="1" dirty="0" smtClean="0">
                <a:cs typeface="Times New Roman" pitchFamily="18" charset="0"/>
              </a:rPr>
              <a:t>“ </a:t>
            </a:r>
            <a:r>
              <a:rPr lang="de-DE" altLang="de-DE" sz="2600" b="1" dirty="0" err="1" smtClean="0">
                <a:cs typeface="Times New Roman" pitchFamily="18" charset="0"/>
              </a:rPr>
              <a:t>developed</a:t>
            </a:r>
            <a:r>
              <a:rPr lang="de-DE" altLang="de-DE" sz="2600" b="1" dirty="0" smtClean="0">
                <a:cs typeface="Times New Roman" pitchFamily="18" charset="0"/>
              </a:rPr>
              <a:t> </a:t>
            </a:r>
            <a:r>
              <a:rPr lang="de-DE" altLang="de-DE" sz="2600" b="1" dirty="0" err="1" smtClean="0">
                <a:cs typeface="Times New Roman" pitchFamily="18" charset="0"/>
              </a:rPr>
              <a:t>from</a:t>
            </a:r>
            <a:r>
              <a:rPr lang="de-DE" altLang="de-DE" sz="2600" b="1" dirty="0" smtClean="0">
                <a:cs typeface="Times New Roman" pitchFamily="18" charset="0"/>
              </a:rPr>
              <a:t> </a:t>
            </a:r>
            <a:r>
              <a:rPr lang="de-DE" altLang="de-DE" sz="2600" b="1" dirty="0" err="1" smtClean="0">
                <a:cs typeface="Times New Roman" pitchFamily="18" charset="0"/>
              </a:rPr>
              <a:t>practical</a:t>
            </a:r>
            <a:r>
              <a:rPr lang="de-DE" altLang="de-DE" sz="2600" b="1" dirty="0" smtClean="0">
                <a:cs typeface="Times New Roman" pitchFamily="18" charset="0"/>
              </a:rPr>
              <a:t> </a:t>
            </a:r>
            <a:r>
              <a:rPr lang="de-DE" altLang="de-DE" sz="2600" b="1" dirty="0" err="1" smtClean="0">
                <a:cs typeface="Times New Roman" pitchFamily="18" charset="0"/>
              </a:rPr>
              <a:t>implementation</a:t>
            </a:r>
            <a:endParaRPr lang="de-DE" altLang="de-DE" sz="2600" b="1" dirty="0" smtClean="0">
              <a:cs typeface="Times New Roman" pitchFamily="18" charset="0"/>
            </a:endParaRPr>
          </a:p>
          <a:p>
            <a:pPr marL="609600" indent="-609600" algn="just" eaLnBrk="1" hangingPunct="1">
              <a:spcAft>
                <a:spcPct val="30000"/>
              </a:spcAft>
              <a:buFont typeface="Wingdings" pitchFamily="2" charset="2"/>
              <a:buChar char="Ø"/>
            </a:pPr>
            <a:r>
              <a:rPr lang="de-DE" altLang="de-DE" dirty="0" smtClean="0">
                <a:cs typeface="Times New Roman" pitchFamily="18" charset="0"/>
              </a:rPr>
              <a:t> </a:t>
            </a:r>
            <a:r>
              <a:rPr lang="de-DE" altLang="de-DE" dirty="0" err="1" smtClean="0">
                <a:cs typeface="Times New Roman" pitchFamily="18" charset="0"/>
              </a:rPr>
              <a:t>Define</a:t>
            </a:r>
            <a:r>
              <a:rPr lang="de-DE" altLang="de-DE" dirty="0" smtClean="0">
                <a:cs typeface="Times New Roman" pitchFamily="18" charset="0"/>
              </a:rPr>
              <a:t> real </a:t>
            </a:r>
            <a:r>
              <a:rPr lang="de-DE" altLang="de-DE" dirty="0" err="1" smtClean="0">
                <a:cs typeface="Times New Roman" pitchFamily="18" charset="0"/>
              </a:rPr>
              <a:t>problem</a:t>
            </a:r>
            <a:r>
              <a:rPr lang="de-DE" altLang="de-DE" dirty="0" smtClean="0">
                <a:cs typeface="Times New Roman" pitchFamily="18" charset="0"/>
              </a:rPr>
              <a:t>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precise</a:t>
            </a:r>
            <a:r>
              <a:rPr lang="de-DE" altLang="de-DE" dirty="0" smtClean="0">
                <a:cs typeface="Times New Roman" pitchFamily="18" charset="0"/>
              </a:rPr>
              <a:t>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possible</a:t>
            </a:r>
            <a:r>
              <a:rPr lang="de-DE" altLang="de-DE" dirty="0" smtClean="0">
                <a:cs typeface="Times New Roman" pitchFamily="18" charset="0"/>
              </a:rPr>
              <a:t>. </a:t>
            </a:r>
          </a:p>
          <a:p>
            <a:pPr marL="609600" indent="-609600" algn="just" eaLnBrk="1" hangingPunct="1">
              <a:spcAft>
                <a:spcPct val="30000"/>
              </a:spcAft>
              <a:buFont typeface="Wingdings" pitchFamily="2" charset="2"/>
              <a:buChar char="Ø"/>
            </a:pPr>
            <a:r>
              <a:rPr lang="de-DE" altLang="de-DE" dirty="0" smtClean="0">
                <a:cs typeface="Times New Roman" pitchFamily="18" charset="0"/>
              </a:rPr>
              <a:t>Clarify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necessary</a:t>
            </a:r>
            <a:r>
              <a:rPr lang="de-DE" altLang="de-DE" dirty="0" smtClean="0">
                <a:cs typeface="Times New Roman" pitchFamily="18" charset="0"/>
              </a:rPr>
              <a:t> </a:t>
            </a:r>
            <a:r>
              <a:rPr lang="de-DE" altLang="de-DE" dirty="0" err="1" smtClean="0">
                <a:cs typeface="Times New Roman" pitchFamily="18" charset="0"/>
              </a:rPr>
              <a:t>information</a:t>
            </a:r>
            <a:r>
              <a:rPr lang="de-DE" altLang="de-DE" dirty="0" smtClean="0">
                <a:cs typeface="Times New Roman" pitchFamily="18" charset="0"/>
              </a:rPr>
              <a:t>, </a:t>
            </a:r>
            <a:r>
              <a:rPr lang="de-DE" altLang="de-DE" dirty="0" err="1" smtClean="0">
                <a:cs typeface="Times New Roman" pitchFamily="18" charset="0"/>
              </a:rPr>
              <a:t>are</a:t>
            </a:r>
            <a:r>
              <a:rPr lang="de-DE" altLang="de-DE" dirty="0" smtClean="0">
                <a:cs typeface="Times New Roman" pitchFamily="18" charset="0"/>
              </a:rPr>
              <a:t> </a:t>
            </a:r>
            <a:r>
              <a:rPr lang="de-DE" altLang="de-DE" dirty="0" err="1" smtClean="0">
                <a:cs typeface="Times New Roman" pitchFamily="18" charset="0"/>
              </a:rPr>
              <a:t>they</a:t>
            </a:r>
            <a:r>
              <a:rPr lang="de-DE" altLang="de-DE" dirty="0" smtClean="0">
                <a:cs typeface="Times New Roman" pitchFamily="18" charset="0"/>
              </a:rPr>
              <a:t> </a:t>
            </a:r>
            <a:r>
              <a:rPr lang="de-DE" altLang="de-DE" dirty="0" err="1" smtClean="0">
                <a:cs typeface="Times New Roman" pitchFamily="18" charset="0"/>
              </a:rPr>
              <a:t>already</a:t>
            </a:r>
            <a:r>
              <a:rPr lang="de-DE" altLang="de-DE" dirty="0" smtClean="0">
                <a:cs typeface="Times New Roman" pitchFamily="18" charset="0"/>
              </a:rPr>
              <a:t> </a:t>
            </a:r>
            <a:r>
              <a:rPr lang="de-DE" altLang="de-DE" dirty="0" err="1" smtClean="0">
                <a:cs typeface="Times New Roman" pitchFamily="18" charset="0"/>
              </a:rPr>
              <a:t>given</a:t>
            </a:r>
            <a:r>
              <a:rPr lang="de-DE" altLang="de-DE" dirty="0" smtClean="0">
                <a:cs typeface="Times New Roman" pitchFamily="18" charset="0"/>
              </a:rPr>
              <a:t>, </a:t>
            </a:r>
            <a:r>
              <a:rPr lang="de-DE" altLang="de-DE" dirty="0" err="1" smtClean="0">
                <a:cs typeface="Times New Roman" pitchFamily="18" charset="0"/>
              </a:rPr>
              <a:t>where</a:t>
            </a:r>
            <a:r>
              <a:rPr lang="de-DE" altLang="de-DE" dirty="0" smtClean="0">
                <a:cs typeface="Times New Roman" pitchFamily="18" charset="0"/>
              </a:rPr>
              <a:t> </a:t>
            </a:r>
            <a:r>
              <a:rPr lang="de-DE" altLang="de-DE" dirty="0" err="1" smtClean="0">
                <a:cs typeface="Times New Roman" pitchFamily="18" charset="0"/>
              </a:rPr>
              <a:t>to</a:t>
            </a:r>
            <a:r>
              <a:rPr lang="de-DE" altLang="de-DE" dirty="0" smtClean="0">
                <a:cs typeface="Times New Roman" pitchFamily="18" charset="0"/>
              </a:rPr>
              <a:t> </a:t>
            </a:r>
            <a:r>
              <a:rPr lang="de-DE" altLang="de-DE" dirty="0" err="1" smtClean="0">
                <a:cs typeface="Times New Roman" pitchFamily="18" charset="0"/>
              </a:rPr>
              <a:t>get</a:t>
            </a:r>
            <a:r>
              <a:rPr lang="de-DE" altLang="de-DE" dirty="0" smtClean="0">
                <a:cs typeface="Times New Roman" pitchFamily="18" charset="0"/>
              </a:rPr>
              <a:t> </a:t>
            </a:r>
            <a:r>
              <a:rPr lang="de-DE" altLang="de-DE" dirty="0" err="1" smtClean="0">
                <a:cs typeface="Times New Roman" pitchFamily="18" charset="0"/>
              </a:rPr>
              <a:t>further</a:t>
            </a:r>
            <a:r>
              <a:rPr lang="de-DE" altLang="de-DE" dirty="0" smtClean="0">
                <a:cs typeface="Times New Roman" pitchFamily="18" charset="0"/>
              </a:rPr>
              <a:t> </a:t>
            </a:r>
            <a:r>
              <a:rPr lang="de-DE" altLang="de-DE" dirty="0" err="1" smtClean="0">
                <a:cs typeface="Times New Roman" pitchFamily="18" charset="0"/>
              </a:rPr>
              <a:t>information</a:t>
            </a:r>
            <a:r>
              <a:rPr lang="de-DE" altLang="de-DE" dirty="0" smtClean="0">
                <a:cs typeface="Times New Roman" pitchFamily="18" charset="0"/>
              </a:rPr>
              <a:t> </a:t>
            </a:r>
            <a:r>
              <a:rPr lang="de-DE" altLang="de-DE" dirty="0" err="1" smtClean="0">
                <a:cs typeface="Times New Roman" pitchFamily="18" charset="0"/>
              </a:rPr>
              <a:t>or</a:t>
            </a:r>
            <a:r>
              <a:rPr lang="de-DE" altLang="de-DE" dirty="0" smtClean="0">
                <a:cs typeface="Times New Roman" pitchFamily="18" charset="0"/>
              </a:rPr>
              <a:t> do </a:t>
            </a:r>
            <a:r>
              <a:rPr lang="de-DE" altLang="de-DE" dirty="0" err="1" smtClean="0">
                <a:cs typeface="Times New Roman" pitchFamily="18" charset="0"/>
              </a:rPr>
              <a:t>we</a:t>
            </a:r>
            <a:r>
              <a:rPr lang="de-DE" altLang="de-DE" dirty="0" smtClean="0">
                <a:cs typeface="Times New Roman" pitchFamily="18" charset="0"/>
              </a:rPr>
              <a:t> </a:t>
            </a:r>
            <a:r>
              <a:rPr lang="de-DE" altLang="de-DE" dirty="0" err="1" smtClean="0">
                <a:cs typeface="Times New Roman" pitchFamily="18" charset="0"/>
              </a:rPr>
              <a:t>have</a:t>
            </a:r>
            <a:r>
              <a:rPr lang="de-DE" altLang="de-DE" dirty="0" smtClean="0">
                <a:cs typeface="Times New Roman" pitchFamily="18" charset="0"/>
              </a:rPr>
              <a:t> </a:t>
            </a:r>
            <a:r>
              <a:rPr lang="de-DE" altLang="de-DE" dirty="0" err="1" smtClean="0">
                <a:cs typeface="Times New Roman" pitchFamily="18" charset="0"/>
              </a:rPr>
              <a:t>too</a:t>
            </a:r>
            <a:r>
              <a:rPr lang="de-DE" altLang="de-DE" dirty="0" smtClean="0">
                <a:cs typeface="Times New Roman" pitchFamily="18" charset="0"/>
              </a:rPr>
              <a:t> </a:t>
            </a:r>
            <a:r>
              <a:rPr lang="de-DE" altLang="de-DE" dirty="0" err="1" smtClean="0">
                <a:cs typeface="Times New Roman" pitchFamily="18" charset="0"/>
              </a:rPr>
              <a:t>much</a:t>
            </a:r>
            <a:r>
              <a:rPr lang="de-DE" altLang="de-DE" dirty="0" smtClean="0">
                <a:cs typeface="Times New Roman" pitchFamily="18" charset="0"/>
              </a:rPr>
              <a:t> </a:t>
            </a:r>
            <a:r>
              <a:rPr lang="de-DE" altLang="de-DE" dirty="0" err="1" smtClean="0">
                <a:cs typeface="Times New Roman" pitchFamily="18" charset="0"/>
              </a:rPr>
              <a:t>information</a:t>
            </a:r>
            <a:r>
              <a:rPr lang="de-DE" altLang="de-DE" dirty="0" smtClean="0">
                <a:cs typeface="Times New Roman" pitchFamily="18" charset="0"/>
              </a:rPr>
              <a:t>? </a:t>
            </a:r>
          </a:p>
          <a:p>
            <a:pPr marL="609600" indent="-609600" algn="just" eaLnBrk="1" hangingPunct="1">
              <a:spcAft>
                <a:spcPct val="30000"/>
              </a:spcAft>
              <a:buFont typeface="Wingdings" pitchFamily="2" charset="2"/>
              <a:buChar char="Ø"/>
            </a:pPr>
            <a:r>
              <a:rPr lang="de-DE" altLang="de-DE" dirty="0" err="1" smtClean="0">
                <a:cs typeface="Times New Roman" pitchFamily="18" charset="0"/>
              </a:rPr>
              <a:t>Develop</a:t>
            </a:r>
            <a:r>
              <a:rPr lang="de-DE" altLang="de-DE" dirty="0" smtClean="0">
                <a:cs typeface="Times New Roman" pitchFamily="18" charset="0"/>
              </a:rPr>
              <a:t>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mathematical</a:t>
            </a:r>
            <a:r>
              <a:rPr lang="de-DE" altLang="de-DE" dirty="0" smtClean="0">
                <a:cs typeface="Times New Roman" pitchFamily="18" charset="0"/>
              </a:rPr>
              <a:t> </a:t>
            </a:r>
            <a:r>
              <a:rPr lang="de-DE" altLang="de-DE" dirty="0" err="1" smtClean="0">
                <a:cs typeface="Times New Roman" pitchFamily="18" charset="0"/>
              </a:rPr>
              <a:t>question</a:t>
            </a:r>
            <a:r>
              <a:rPr lang="de-DE" altLang="de-DE" dirty="0" smtClean="0">
                <a:cs typeface="Times New Roman" pitchFamily="18" charset="0"/>
              </a:rPr>
              <a:t>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precise</a:t>
            </a:r>
            <a:r>
              <a:rPr lang="de-DE" altLang="de-DE" dirty="0" smtClean="0">
                <a:cs typeface="Times New Roman" pitchFamily="18" charset="0"/>
              </a:rPr>
              <a:t>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possible</a:t>
            </a:r>
            <a:r>
              <a:rPr lang="de-DE" altLang="de-DE" dirty="0" smtClean="0">
                <a:cs typeface="Times New Roman" pitchFamily="18" charset="0"/>
              </a:rPr>
              <a:t>, </a:t>
            </a:r>
            <a:r>
              <a:rPr lang="de-DE" altLang="de-DE" dirty="0" err="1" smtClean="0">
                <a:cs typeface="Times New Roman" pitchFamily="18" charset="0"/>
              </a:rPr>
              <a:t>if</a:t>
            </a:r>
            <a:r>
              <a:rPr lang="de-DE" altLang="de-DE" dirty="0" smtClean="0">
                <a:cs typeface="Times New Roman" pitchFamily="18" charset="0"/>
              </a:rPr>
              <a:t> </a:t>
            </a:r>
            <a:r>
              <a:rPr lang="de-DE" altLang="de-DE" dirty="0" err="1" smtClean="0">
                <a:cs typeface="Times New Roman" pitchFamily="18" charset="0"/>
              </a:rPr>
              <a:t>necessary</a:t>
            </a:r>
            <a:r>
              <a:rPr lang="de-DE" altLang="de-DE" dirty="0" smtClean="0">
                <a:cs typeface="Times New Roman" pitchFamily="18" charset="0"/>
              </a:rPr>
              <a:t> </a:t>
            </a:r>
            <a:r>
              <a:rPr lang="de-DE" altLang="de-DE" dirty="0" err="1" smtClean="0">
                <a:cs typeface="Times New Roman" pitchFamily="18" charset="0"/>
              </a:rPr>
              <a:t>develop</a:t>
            </a:r>
            <a:r>
              <a:rPr lang="de-DE" altLang="de-DE" dirty="0" smtClean="0">
                <a:cs typeface="Times New Roman" pitchFamily="18" charset="0"/>
              </a:rPr>
              <a:t> </a:t>
            </a:r>
            <a:r>
              <a:rPr lang="de-DE" altLang="de-DE" dirty="0" err="1" smtClean="0">
                <a:cs typeface="Times New Roman" pitchFamily="18" charset="0"/>
              </a:rPr>
              <a:t>several</a:t>
            </a:r>
            <a:r>
              <a:rPr lang="de-DE" altLang="de-DE" dirty="0" smtClean="0">
                <a:cs typeface="Times New Roman" pitchFamily="18" charset="0"/>
              </a:rPr>
              <a:t> </a:t>
            </a:r>
            <a:r>
              <a:rPr lang="de-DE" altLang="de-DE" dirty="0" err="1" smtClean="0">
                <a:cs typeface="Times New Roman" pitchFamily="18" charset="0"/>
              </a:rPr>
              <a:t>questions</a:t>
            </a:r>
            <a:r>
              <a:rPr lang="de-DE" altLang="de-DE" dirty="0" smtClean="0">
                <a:cs typeface="Times New Roman" pitchFamily="18" charset="0"/>
              </a:rPr>
              <a:t>. </a:t>
            </a:r>
          </a:p>
          <a:p>
            <a:pPr marL="609600" indent="-609600" algn="just" eaLnBrk="1" hangingPunct="1">
              <a:spcAft>
                <a:spcPct val="30000"/>
              </a:spcAft>
              <a:buFont typeface="Wingdings" pitchFamily="2" charset="2"/>
              <a:buChar char="Ø"/>
            </a:pPr>
            <a:r>
              <a:rPr lang="de-DE" altLang="de-DE" dirty="0" err="1" smtClean="0">
                <a:cs typeface="Times New Roman" pitchFamily="18" charset="0"/>
              </a:rPr>
              <a:t>Simplify</a:t>
            </a:r>
            <a:r>
              <a:rPr lang="de-DE" altLang="de-DE" dirty="0" smtClean="0">
                <a:cs typeface="Times New Roman" pitchFamily="18" charset="0"/>
              </a:rPr>
              <a:t> </a:t>
            </a:r>
            <a:r>
              <a:rPr lang="de-DE" altLang="de-DE" dirty="0" err="1" smtClean="0">
                <a:cs typeface="Times New Roman" pitchFamily="18" charset="0"/>
              </a:rPr>
              <a:t>radically</a:t>
            </a:r>
            <a:r>
              <a:rPr lang="de-DE" altLang="de-DE" dirty="0" smtClean="0">
                <a:cs typeface="Times New Roman" pitchFamily="18" charset="0"/>
              </a:rPr>
              <a:t> at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beginning</a:t>
            </a:r>
            <a:r>
              <a:rPr lang="de-DE" altLang="de-DE" dirty="0" smtClean="0">
                <a:cs typeface="Times New Roman" pitchFamily="18" charset="0"/>
              </a:rPr>
              <a:t>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question</a:t>
            </a:r>
            <a:r>
              <a:rPr lang="de-DE" altLang="de-DE" dirty="0" smtClean="0">
                <a:cs typeface="Times New Roman" pitchFamily="18" charset="0"/>
              </a:rPr>
              <a:t> </a:t>
            </a:r>
            <a:r>
              <a:rPr lang="de-DE" altLang="de-DE" dirty="0" err="1" smtClean="0">
                <a:cs typeface="Times New Roman" pitchFamily="18" charset="0"/>
              </a:rPr>
              <a:t>to</a:t>
            </a:r>
            <a:r>
              <a:rPr lang="de-DE" altLang="de-DE" dirty="0" smtClean="0">
                <a:cs typeface="Times New Roman" pitchFamily="18" charset="0"/>
              </a:rPr>
              <a:t> </a:t>
            </a:r>
            <a:r>
              <a:rPr lang="de-DE" altLang="de-DE" dirty="0" err="1" smtClean="0">
                <a:cs typeface="Times New Roman" pitchFamily="18" charset="0"/>
              </a:rPr>
              <a:t>tackle</a:t>
            </a:r>
            <a:r>
              <a:rPr lang="de-DE" altLang="de-DE" dirty="0" smtClean="0">
                <a:cs typeface="Times New Roman" pitchFamily="18" charset="0"/>
              </a:rPr>
              <a:t>, </a:t>
            </a:r>
            <a:r>
              <a:rPr lang="de-DE" altLang="de-DE" dirty="0" err="1" smtClean="0">
                <a:cs typeface="Times New Roman" pitchFamily="18" charset="0"/>
              </a:rPr>
              <a:t>if</a:t>
            </a:r>
            <a:r>
              <a:rPr lang="de-DE" altLang="de-DE" dirty="0" smtClean="0">
                <a:cs typeface="Times New Roman" pitchFamily="18" charset="0"/>
              </a:rPr>
              <a:t> </a:t>
            </a:r>
            <a:r>
              <a:rPr lang="de-DE" altLang="de-DE" dirty="0" err="1" smtClean="0">
                <a:cs typeface="Times New Roman" pitchFamily="18" charset="0"/>
              </a:rPr>
              <a:t>necessary</a:t>
            </a:r>
            <a:r>
              <a:rPr lang="de-DE" altLang="de-DE" dirty="0" smtClean="0">
                <a:cs typeface="Times New Roman" pitchFamily="18" charset="0"/>
              </a:rPr>
              <a:t> </a:t>
            </a:r>
            <a:r>
              <a:rPr lang="de-DE" altLang="de-DE" dirty="0" err="1" smtClean="0">
                <a:cs typeface="Times New Roman" pitchFamily="18" charset="0"/>
              </a:rPr>
              <a:t>stepwise</a:t>
            </a:r>
            <a:r>
              <a:rPr lang="de-DE" altLang="de-DE" dirty="0" smtClean="0">
                <a:cs typeface="Times New Roman" pitchFamily="18" charset="0"/>
              </a:rPr>
              <a:t> </a:t>
            </a:r>
            <a:r>
              <a:rPr lang="de-DE" altLang="de-DE" dirty="0" err="1" smtClean="0">
                <a:cs typeface="Times New Roman" pitchFamily="18" charset="0"/>
              </a:rPr>
              <a:t>enrichment</a:t>
            </a:r>
            <a:r>
              <a:rPr lang="de-DE" altLang="de-DE" dirty="0" smtClean="0">
                <a:cs typeface="Times New Roman" pitchFamily="18" charset="0"/>
              </a:rPr>
              <a:t> </a:t>
            </a:r>
            <a:r>
              <a:rPr lang="de-DE" altLang="de-DE" dirty="0" err="1" smtClean="0">
                <a:cs typeface="Times New Roman" pitchFamily="18" charset="0"/>
              </a:rPr>
              <a:t>of</a:t>
            </a:r>
            <a:r>
              <a:rPr lang="de-DE" altLang="de-DE" dirty="0" smtClean="0">
                <a:cs typeface="Times New Roman" pitchFamily="18" charset="0"/>
              </a:rPr>
              <a:t>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model</a:t>
            </a:r>
            <a:r>
              <a:rPr lang="de-DE" altLang="de-DE" dirty="0" smtClean="0">
                <a:cs typeface="Times New Roman" pitchFamily="18" charset="0"/>
              </a:rPr>
              <a:t>. </a:t>
            </a:r>
          </a:p>
          <a:p>
            <a:pPr marL="0" indent="0" algn="just" eaLnBrk="1" hangingPunct="1">
              <a:spcAft>
                <a:spcPct val="30000"/>
              </a:spcAft>
            </a:pPr>
            <a:r>
              <a:rPr lang="de-DE" altLang="de-DE" dirty="0" err="1" smtClean="0">
                <a:cs typeface="Times New Roman" pitchFamily="18" charset="0"/>
              </a:rPr>
              <a:t>Based</a:t>
            </a:r>
            <a:r>
              <a:rPr lang="de-DE" altLang="de-DE" dirty="0" smtClean="0">
                <a:cs typeface="Times New Roman" pitchFamily="18" charset="0"/>
              </a:rPr>
              <a:t> on </a:t>
            </a:r>
            <a:r>
              <a:rPr lang="de-DE" altLang="de-DE" dirty="0" err="1" smtClean="0">
                <a:cs typeface="Times New Roman" pitchFamily="18" charset="0"/>
              </a:rPr>
              <a:t>common</a:t>
            </a:r>
            <a:r>
              <a:rPr lang="de-DE" altLang="de-DE" dirty="0" smtClean="0">
                <a:cs typeface="Times New Roman" pitchFamily="18" charset="0"/>
              </a:rPr>
              <a:t> </a:t>
            </a:r>
            <a:r>
              <a:rPr lang="de-DE" altLang="de-DE" dirty="0" err="1" smtClean="0">
                <a:cs typeface="Times New Roman" pitchFamily="18" charset="0"/>
              </a:rPr>
              <a:t>problem</a:t>
            </a:r>
            <a:r>
              <a:rPr lang="de-DE" altLang="de-DE" dirty="0" smtClean="0">
                <a:cs typeface="Times New Roman" pitchFamily="18" charset="0"/>
              </a:rPr>
              <a:t> </a:t>
            </a:r>
            <a:r>
              <a:rPr lang="de-DE" altLang="de-DE" dirty="0" err="1" smtClean="0">
                <a:cs typeface="Times New Roman" pitchFamily="18" charset="0"/>
              </a:rPr>
              <a:t>of</a:t>
            </a:r>
            <a:r>
              <a:rPr lang="de-DE" altLang="de-DE" dirty="0" smtClean="0">
                <a:cs typeface="Times New Roman" pitchFamily="18" charset="0"/>
              </a:rPr>
              <a:t> </a:t>
            </a:r>
            <a:r>
              <a:rPr lang="de-DE" altLang="de-DE" dirty="0" err="1" smtClean="0">
                <a:cs typeface="Times New Roman" pitchFamily="18" charset="0"/>
              </a:rPr>
              <a:t>novices</a:t>
            </a:r>
            <a:r>
              <a:rPr lang="de-DE" altLang="de-DE" dirty="0" smtClean="0">
                <a:cs typeface="Times New Roman" pitchFamily="18" charset="0"/>
              </a:rPr>
              <a:t>: </a:t>
            </a:r>
            <a:r>
              <a:rPr lang="de-DE" altLang="de-DE" dirty="0" err="1" smtClean="0">
                <a:cs typeface="Times New Roman" pitchFamily="18" charset="0"/>
              </a:rPr>
              <a:t>try</a:t>
            </a:r>
            <a:r>
              <a:rPr lang="de-DE" altLang="de-DE" dirty="0" smtClean="0">
                <a:cs typeface="Times New Roman" pitchFamily="18" charset="0"/>
              </a:rPr>
              <a:t> </a:t>
            </a:r>
            <a:r>
              <a:rPr lang="de-DE" altLang="de-DE" dirty="0" err="1" smtClean="0">
                <a:cs typeface="Times New Roman" pitchFamily="18" charset="0"/>
              </a:rPr>
              <a:t>to</a:t>
            </a:r>
            <a:r>
              <a:rPr lang="de-DE" altLang="de-DE" dirty="0" smtClean="0">
                <a:cs typeface="Times New Roman" pitchFamily="18" charset="0"/>
              </a:rPr>
              <a:t> </a:t>
            </a:r>
            <a:r>
              <a:rPr lang="de-DE" altLang="de-DE" dirty="0" err="1" smtClean="0">
                <a:cs typeface="Times New Roman" pitchFamily="18" charset="0"/>
              </a:rPr>
              <a:t>include</a:t>
            </a:r>
            <a:r>
              <a:rPr lang="de-DE" altLang="de-DE" dirty="0" smtClean="0">
                <a:cs typeface="Times New Roman" pitchFamily="18" charset="0"/>
              </a:rPr>
              <a:t>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many</a:t>
            </a:r>
            <a:r>
              <a:rPr lang="de-DE" altLang="de-DE" dirty="0" smtClean="0">
                <a:cs typeface="Times New Roman" pitchFamily="18" charset="0"/>
              </a:rPr>
              <a:t> variables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possible</a:t>
            </a:r>
            <a:r>
              <a:rPr lang="de-DE" altLang="de-DE" dirty="0" smtClean="0">
                <a:cs typeface="Times New Roman" pitchFamily="18" charset="0"/>
              </a:rPr>
              <a:t>, </a:t>
            </a:r>
            <a:r>
              <a:rPr lang="de-DE" altLang="de-DE" dirty="0" err="1" smtClean="0">
                <a:cs typeface="Times New Roman" pitchFamily="18" charset="0"/>
              </a:rPr>
              <a:t>drown</a:t>
            </a:r>
            <a:r>
              <a:rPr lang="de-DE" altLang="de-DE" dirty="0" smtClean="0">
                <a:cs typeface="Times New Roman" pitchFamily="18" charset="0"/>
              </a:rPr>
              <a:t> in </a:t>
            </a:r>
            <a:r>
              <a:rPr lang="de-DE" altLang="de-DE" dirty="0" err="1" smtClean="0">
                <a:cs typeface="Times New Roman" pitchFamily="18" charset="0"/>
              </a:rPr>
              <a:t>them</a:t>
            </a:r>
            <a:r>
              <a:rPr lang="de-DE" altLang="de-DE" dirty="0" smtClean="0">
                <a:cs typeface="Times New Roman" pitchFamily="18" charset="0"/>
              </a:rPr>
              <a:t>. </a:t>
            </a:r>
          </a:p>
          <a:p>
            <a:pPr marL="609600" indent="-609600" algn="just" eaLnBrk="1" hangingPunct="1">
              <a:spcAft>
                <a:spcPct val="30000"/>
              </a:spcAft>
              <a:buFont typeface="Wingdings" pitchFamily="2" charset="2"/>
              <a:buNone/>
            </a:pPr>
            <a:endParaRPr lang="de-DE" altLang="de-DE" sz="1900" dirty="0" smtClean="0">
              <a:cs typeface="Times New Roman" pitchFamily="18" charset="0"/>
            </a:endParaRPr>
          </a:p>
          <a:p>
            <a:pPr marL="609600" indent="-609600" algn="just" eaLnBrk="1" hangingPunct="1">
              <a:lnSpc>
                <a:spcPct val="90000"/>
              </a:lnSpc>
              <a:buFont typeface="Wingdings" pitchFamily="2" charset="2"/>
              <a:buChar char="Ø"/>
            </a:pPr>
            <a:endParaRPr lang="de-DE" altLang="de-DE" sz="2100" dirty="0" smtClean="0">
              <a:latin typeface="Times New Roman" pitchFamily="18" charset="0"/>
              <a:cs typeface="Times New Roman" pitchFamily="18" charset="0"/>
            </a:endParaRPr>
          </a:p>
          <a:p>
            <a:pPr marL="609600" indent="-609600" algn="just" eaLnBrk="1" hangingPunct="1">
              <a:lnSpc>
                <a:spcPct val="90000"/>
              </a:lnSpc>
              <a:buFont typeface="Wingdings" pitchFamily="2" charset="2"/>
              <a:buNone/>
            </a:pPr>
            <a:r>
              <a:rPr lang="de-DE" altLang="de-DE" sz="2100" dirty="0" smtClean="0">
                <a:latin typeface="Times New Roman" pitchFamily="18" charset="0"/>
                <a:cs typeface="Times New Roman" pitchFamily="18" charset="0"/>
              </a:rPr>
              <a:t>        </a:t>
            </a:r>
          </a:p>
          <a:p>
            <a:pPr marL="609600" indent="-609600" algn="just" eaLnBrk="1" hangingPunct="1">
              <a:lnSpc>
                <a:spcPct val="90000"/>
              </a:lnSpc>
              <a:buFont typeface="Wingdings" pitchFamily="2" charset="2"/>
              <a:buNone/>
            </a:pPr>
            <a:endParaRPr lang="de-DE" altLang="de-DE" sz="2100" dirty="0" smtClean="0">
              <a:latin typeface="Times New Roman" pitchFamily="18" charset="0"/>
              <a:cs typeface="Times New Roman" pitchFamily="18" charset="0"/>
            </a:endParaRPr>
          </a:p>
          <a:p>
            <a:pPr marL="609600" indent="-609600" algn="just" eaLnBrk="1" hangingPunct="1">
              <a:lnSpc>
                <a:spcPct val="90000"/>
              </a:lnSpc>
              <a:buFont typeface="Wingdings" pitchFamily="2" charset="2"/>
              <a:buNone/>
            </a:pPr>
            <a:endParaRPr lang="de-DE" altLang="de-DE" sz="2100" dirty="0" smtClean="0"/>
          </a:p>
        </p:txBody>
      </p:sp>
    </p:spTree>
    <p:extLst>
      <p:ext uri="{BB962C8B-B14F-4D97-AF65-F5344CB8AC3E}">
        <p14:creationId xmlns:p14="http://schemas.microsoft.com/office/powerpoint/2010/main" val="3876214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1772816"/>
            <a:ext cx="8352464" cy="567192"/>
          </a:xfrm>
        </p:spPr>
        <p:txBody>
          <a:bodyPr>
            <a:normAutofit fontScale="90000"/>
          </a:bodyPr>
          <a:lstStyle/>
          <a:p>
            <a:r>
              <a:rPr lang="pt-BR" altLang="de-DE" i="1" dirty="0"/>
              <a:t>Ubiratan D’Ambrosio in </a:t>
            </a:r>
            <a:r>
              <a:rPr lang="pt-BR" altLang="de-DE" i="1" dirty="0" smtClean="0"/>
              <a:t>“ZDM </a:t>
            </a:r>
            <a:r>
              <a:rPr lang="pt-BR" altLang="de-DE" i="1" dirty="0"/>
              <a:t>– The International Journal on Mathematics </a:t>
            </a:r>
            <a:r>
              <a:rPr lang="pt-BR" altLang="de-DE" i="1" dirty="0" smtClean="0"/>
              <a:t>Education”,  </a:t>
            </a:r>
            <a:r>
              <a:rPr lang="pt-BR" altLang="de-DE" i="1" dirty="0"/>
              <a:t>issue 1-2 in 2007:</a:t>
            </a:r>
            <a:br>
              <a:rPr lang="pt-BR" altLang="de-DE" i="1" dirty="0"/>
            </a:br>
            <a:endParaRPr lang="de-DE" dirty="0"/>
          </a:p>
        </p:txBody>
      </p:sp>
      <p:sp>
        <p:nvSpPr>
          <p:cNvPr id="3" name="Inhaltsplatzhalter 2"/>
          <p:cNvSpPr>
            <a:spLocks noGrp="1"/>
          </p:cNvSpPr>
          <p:nvPr>
            <p:ph idx="1"/>
          </p:nvPr>
        </p:nvSpPr>
        <p:spPr>
          <a:xfrm>
            <a:off x="395536" y="2492896"/>
            <a:ext cx="8352464" cy="3519104"/>
          </a:xfrm>
        </p:spPr>
        <p:txBody>
          <a:bodyPr/>
          <a:lstStyle/>
          <a:p>
            <a:pPr>
              <a:lnSpc>
                <a:spcPct val="90000"/>
              </a:lnSpc>
            </a:pPr>
            <a:r>
              <a:rPr lang="pt-BR" altLang="de-DE" dirty="0" smtClean="0"/>
              <a:t>“</a:t>
            </a:r>
            <a:r>
              <a:rPr lang="pt-BR" altLang="de-DE" dirty="0"/>
              <a:t>We find, in every civilization and in all the times, some form of education. </a:t>
            </a:r>
            <a:r>
              <a:rPr lang="en-US" altLang="de-DE" dirty="0"/>
              <a:t>From initiation practices through complex educational systems, the major goals are always:</a:t>
            </a:r>
            <a:endParaRPr lang="de-DE" altLang="de-DE" dirty="0"/>
          </a:p>
          <a:p>
            <a:pPr>
              <a:lnSpc>
                <a:spcPct val="90000"/>
              </a:lnSpc>
            </a:pPr>
            <a:r>
              <a:rPr lang="en-US" altLang="de-DE" dirty="0"/>
              <a:t>to promote creativity, helping people to fulfill their potentials and raise to the highest of their capability, but being careful not to promote docile citizens. We do not want our students to become citizens who obey and accept rules and codes which violate human dignity</a:t>
            </a:r>
            <a:r>
              <a:rPr lang="en-US" altLang="de-DE" sz="1800" dirty="0"/>
              <a:t>.</a:t>
            </a:r>
            <a:endParaRPr lang="de-DE" altLang="de-DE" sz="1800" dirty="0"/>
          </a:p>
          <a:p>
            <a:pPr>
              <a:lnSpc>
                <a:spcPct val="90000"/>
              </a:lnSpc>
            </a:pPr>
            <a:r>
              <a:rPr lang="en-US" altLang="de-DE" dirty="0"/>
              <a:t>to promote citizenship transmitting values and showing rights and responsibilities in society, but being careful not to promote irresponsible creativity. We do not want our student to become bright scientists creating new weaponry and instruments of oppression and inequity.”</a:t>
            </a:r>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5</a:t>
            </a:fld>
            <a:endParaRPr lang="de-DE" dirty="0"/>
          </a:p>
        </p:txBody>
      </p:sp>
    </p:spTree>
    <p:extLst>
      <p:ext uri="{BB962C8B-B14F-4D97-AF65-F5344CB8AC3E}">
        <p14:creationId xmlns:p14="http://schemas.microsoft.com/office/powerpoint/2010/main" val="3919125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altLang="de-DE" b="1" dirty="0" smtClean="0"/>
              <a:t>Selected </a:t>
            </a:r>
            <a:r>
              <a:rPr lang="de-DE" altLang="de-DE" b="1" dirty="0" err="1" smtClean="0"/>
              <a:t>results</a:t>
            </a:r>
            <a:r>
              <a:rPr lang="de-DE" altLang="de-DE" b="1" dirty="0" smtClean="0"/>
              <a:t> </a:t>
            </a:r>
            <a:r>
              <a:rPr lang="de-DE" altLang="de-DE" b="1" dirty="0" err="1" smtClean="0"/>
              <a:t>of</a:t>
            </a:r>
            <a:r>
              <a:rPr lang="de-DE" altLang="de-DE" b="1" dirty="0" smtClean="0"/>
              <a:t> </a:t>
            </a:r>
            <a:r>
              <a:rPr lang="de-DE" altLang="de-DE" b="1" dirty="0" err="1" smtClean="0"/>
              <a:t>empirical</a:t>
            </a:r>
            <a:r>
              <a:rPr lang="de-DE" altLang="de-DE" b="1" dirty="0" smtClean="0"/>
              <a:t> </a:t>
            </a:r>
            <a:r>
              <a:rPr lang="de-DE" altLang="de-DE" b="1" dirty="0" err="1" smtClean="0"/>
              <a:t>studies</a:t>
            </a:r>
            <a:endParaRPr lang="de-DE" altLang="de-DE" b="1" dirty="0" smtClean="0"/>
          </a:p>
        </p:txBody>
      </p:sp>
      <p:sp>
        <p:nvSpPr>
          <p:cNvPr id="54275" name="Rectangle 3"/>
          <p:cNvSpPr>
            <a:spLocks noGrp="1" noChangeArrowheads="1"/>
          </p:cNvSpPr>
          <p:nvPr>
            <p:ph type="body" idx="1"/>
          </p:nvPr>
        </p:nvSpPr>
        <p:spPr/>
        <p:txBody>
          <a:bodyPr/>
          <a:lstStyle/>
          <a:p>
            <a:pPr>
              <a:buFont typeface="Wingdings" pitchFamily="2" charset="2"/>
              <a:buNone/>
            </a:pPr>
            <a:r>
              <a:rPr lang="de-DE" altLang="de-DE" dirty="0" smtClean="0"/>
              <a:t>Evaluation </a:t>
            </a:r>
            <a:r>
              <a:rPr lang="de-DE" altLang="de-DE" dirty="0" err="1" smtClean="0"/>
              <a:t>of</a:t>
            </a:r>
            <a:r>
              <a:rPr lang="de-DE" altLang="de-DE" dirty="0" smtClean="0"/>
              <a:t> different </a:t>
            </a:r>
            <a:r>
              <a:rPr lang="de-DE" altLang="de-DE" dirty="0" err="1" smtClean="0"/>
              <a:t>modelling</a:t>
            </a:r>
            <a:r>
              <a:rPr lang="de-DE" altLang="de-DE" dirty="0" smtClean="0"/>
              <a:t> </a:t>
            </a:r>
            <a:r>
              <a:rPr lang="de-DE" altLang="de-DE" dirty="0" err="1" smtClean="0"/>
              <a:t>activities</a:t>
            </a:r>
            <a:r>
              <a:rPr lang="de-DE" altLang="de-DE" dirty="0" smtClean="0"/>
              <a:t> </a:t>
            </a:r>
            <a:r>
              <a:rPr lang="de-DE" altLang="de-DE" dirty="0" err="1" smtClean="0"/>
              <a:t>with</a:t>
            </a:r>
            <a:r>
              <a:rPr lang="de-DE" altLang="de-DE" dirty="0" smtClean="0"/>
              <a:t> different </a:t>
            </a:r>
            <a:r>
              <a:rPr lang="de-DE" altLang="de-DE" dirty="0" err="1" smtClean="0"/>
              <a:t>instruments</a:t>
            </a:r>
            <a:r>
              <a:rPr lang="de-DE" altLang="de-DE" dirty="0" smtClean="0"/>
              <a:t> </a:t>
            </a:r>
            <a:r>
              <a:rPr lang="de-DE" altLang="de-DE" dirty="0" err="1" smtClean="0"/>
              <a:t>taken</a:t>
            </a:r>
            <a:r>
              <a:rPr lang="de-DE" altLang="de-DE" dirty="0" smtClean="0"/>
              <a:t> </a:t>
            </a:r>
            <a:r>
              <a:rPr lang="de-DE" altLang="de-DE" dirty="0" err="1" smtClean="0"/>
              <a:t>from</a:t>
            </a:r>
            <a:r>
              <a:rPr lang="de-DE" altLang="de-DE" dirty="0" smtClean="0"/>
              <a:t> </a:t>
            </a:r>
            <a:r>
              <a:rPr lang="de-DE" altLang="de-DE" dirty="0" err="1" smtClean="0"/>
              <a:t>the</a:t>
            </a:r>
            <a:r>
              <a:rPr lang="de-DE" altLang="de-DE" dirty="0" smtClean="0"/>
              <a:t> </a:t>
            </a:r>
            <a:r>
              <a:rPr lang="de-DE" altLang="de-DE" dirty="0" err="1" smtClean="0"/>
              <a:t>literature</a:t>
            </a:r>
            <a:endParaRPr lang="de-DE" altLang="de-DE" dirty="0" smtClean="0"/>
          </a:p>
          <a:p>
            <a:pPr>
              <a:buFont typeface="Wingdings" pitchFamily="2" charset="2"/>
              <a:buNone/>
            </a:pPr>
            <a:endParaRPr lang="de-DE" altLang="de-DE" dirty="0" smtClean="0"/>
          </a:p>
          <a:p>
            <a:pPr>
              <a:buFont typeface="Wingdings" pitchFamily="2" charset="2"/>
              <a:buNone/>
            </a:pPr>
            <a:r>
              <a:rPr lang="de-DE" altLang="de-DE" dirty="0" smtClean="0"/>
              <a:t>Evaluation  </a:t>
            </a:r>
            <a:r>
              <a:rPr lang="de-DE" altLang="de-DE" dirty="0" err="1" smtClean="0"/>
              <a:t>of</a:t>
            </a:r>
            <a:r>
              <a:rPr lang="de-DE" altLang="de-DE" dirty="0" smtClean="0"/>
              <a:t> </a:t>
            </a:r>
            <a:r>
              <a:rPr lang="de-DE" altLang="de-DE" dirty="0" err="1" smtClean="0"/>
              <a:t>modelling</a:t>
            </a:r>
            <a:r>
              <a:rPr lang="de-DE" altLang="de-DE" dirty="0" smtClean="0"/>
              <a:t> </a:t>
            </a:r>
            <a:r>
              <a:rPr lang="de-DE" altLang="de-DE" dirty="0" err="1" smtClean="0"/>
              <a:t>competencies</a:t>
            </a:r>
            <a:r>
              <a:rPr lang="de-DE" altLang="de-DE" dirty="0" smtClean="0"/>
              <a:t> </a:t>
            </a:r>
            <a:r>
              <a:rPr lang="de-DE" altLang="de-DE" dirty="0" err="1" smtClean="0"/>
              <a:t>with</a:t>
            </a:r>
            <a:r>
              <a:rPr lang="de-DE" altLang="de-DE" dirty="0" smtClean="0"/>
              <a:t> </a:t>
            </a:r>
            <a:r>
              <a:rPr lang="de-DE" altLang="de-DE" dirty="0" err="1" smtClean="0"/>
              <a:t>the</a:t>
            </a:r>
            <a:r>
              <a:rPr lang="de-DE" altLang="de-DE" dirty="0" smtClean="0"/>
              <a:t> </a:t>
            </a:r>
            <a:r>
              <a:rPr lang="de-DE" altLang="de-DE" dirty="0" err="1" smtClean="0"/>
              <a:t>test</a:t>
            </a:r>
            <a:r>
              <a:rPr lang="de-DE" altLang="de-DE" dirty="0" smtClean="0"/>
              <a:t> </a:t>
            </a:r>
            <a:r>
              <a:rPr lang="de-DE" altLang="de-DE" dirty="0" err="1" smtClean="0"/>
              <a:t>instrument</a:t>
            </a:r>
            <a:r>
              <a:rPr lang="de-DE" altLang="de-DE" dirty="0" smtClean="0"/>
              <a:t> </a:t>
            </a:r>
            <a:r>
              <a:rPr lang="de-DE" altLang="de-DE" dirty="0" err="1" smtClean="0"/>
              <a:t>developed</a:t>
            </a:r>
            <a:r>
              <a:rPr lang="de-DE" altLang="de-DE" dirty="0" smtClean="0"/>
              <a:t> </a:t>
            </a:r>
            <a:r>
              <a:rPr lang="de-DE" altLang="de-DE" dirty="0" err="1" smtClean="0"/>
              <a:t>by</a:t>
            </a:r>
            <a:r>
              <a:rPr lang="de-DE" altLang="de-DE" dirty="0" smtClean="0"/>
              <a:t> Haines et al. </a:t>
            </a:r>
          </a:p>
          <a:p>
            <a:r>
              <a:rPr lang="de-DE" altLang="de-DE" dirty="0" smtClean="0"/>
              <a:t>In </a:t>
            </a:r>
            <a:r>
              <a:rPr lang="de-DE" altLang="de-DE" dirty="0" err="1" smtClean="0"/>
              <a:t>more</a:t>
            </a:r>
            <a:r>
              <a:rPr lang="de-DE" altLang="de-DE" dirty="0" smtClean="0"/>
              <a:t> </a:t>
            </a:r>
            <a:r>
              <a:rPr lang="de-DE" altLang="de-DE" dirty="0" err="1" smtClean="0"/>
              <a:t>recent</a:t>
            </a:r>
            <a:r>
              <a:rPr lang="de-DE" altLang="de-DE" dirty="0" smtClean="0"/>
              <a:t> </a:t>
            </a:r>
            <a:r>
              <a:rPr lang="de-DE" altLang="de-DE" dirty="0" err="1" smtClean="0"/>
              <a:t>activities</a:t>
            </a:r>
            <a:r>
              <a:rPr lang="de-DE" altLang="de-DE" dirty="0"/>
              <a:t> </a:t>
            </a:r>
            <a:r>
              <a:rPr lang="de-DE" altLang="de-DE" dirty="0" err="1"/>
              <a:t>by</a:t>
            </a:r>
            <a:r>
              <a:rPr lang="de-DE" altLang="de-DE" dirty="0"/>
              <a:t> Susanne Brand (</a:t>
            </a:r>
            <a:r>
              <a:rPr lang="de-DE" altLang="de-DE" dirty="0" err="1"/>
              <a:t>submitted</a:t>
            </a:r>
            <a:r>
              <a:rPr lang="de-DE" altLang="de-DE" dirty="0"/>
              <a:t> </a:t>
            </a:r>
            <a:r>
              <a:rPr lang="de-DE" altLang="de-DE" dirty="0" err="1"/>
              <a:t>PhD</a:t>
            </a:r>
            <a:r>
              <a:rPr lang="de-DE" altLang="de-DE" dirty="0"/>
              <a:t> </a:t>
            </a:r>
            <a:r>
              <a:rPr lang="de-DE" altLang="de-DE" dirty="0" err="1"/>
              <a:t>thesis</a:t>
            </a:r>
            <a:r>
              <a:rPr lang="de-DE" altLang="de-DE" dirty="0" smtClean="0"/>
              <a:t>): </a:t>
            </a:r>
            <a:r>
              <a:rPr lang="de-DE" altLang="de-DE" dirty="0" err="1" smtClean="0"/>
              <a:t>comparison</a:t>
            </a:r>
            <a:r>
              <a:rPr lang="de-DE" altLang="de-DE" dirty="0" smtClean="0"/>
              <a:t> </a:t>
            </a:r>
            <a:r>
              <a:rPr lang="de-DE" altLang="de-DE" dirty="0" err="1" smtClean="0"/>
              <a:t>of</a:t>
            </a:r>
            <a:r>
              <a:rPr lang="de-DE" altLang="de-DE" dirty="0" smtClean="0"/>
              <a:t> </a:t>
            </a:r>
            <a:r>
              <a:rPr lang="de-DE" altLang="de-DE" dirty="0" err="1" smtClean="0"/>
              <a:t>efficiency</a:t>
            </a:r>
            <a:r>
              <a:rPr lang="de-DE" altLang="de-DE" dirty="0" smtClean="0"/>
              <a:t> </a:t>
            </a:r>
            <a:r>
              <a:rPr lang="de-DE" altLang="de-DE" dirty="0" err="1" smtClean="0"/>
              <a:t>of</a:t>
            </a:r>
            <a:r>
              <a:rPr lang="de-DE" altLang="de-DE" dirty="0" smtClean="0"/>
              <a:t> </a:t>
            </a:r>
            <a:r>
              <a:rPr lang="de-DE" altLang="de-DE" dirty="0" err="1" smtClean="0"/>
              <a:t>holistic</a:t>
            </a:r>
            <a:r>
              <a:rPr lang="de-DE" altLang="de-DE" dirty="0" smtClean="0"/>
              <a:t> and </a:t>
            </a:r>
            <a:r>
              <a:rPr lang="de-DE" altLang="de-DE" dirty="0" err="1" smtClean="0"/>
              <a:t>atomistic</a:t>
            </a:r>
            <a:r>
              <a:rPr lang="de-DE" altLang="de-DE" dirty="0" smtClean="0"/>
              <a:t> </a:t>
            </a:r>
            <a:r>
              <a:rPr lang="de-DE" altLang="de-DE" dirty="0" err="1" smtClean="0"/>
              <a:t>approach</a:t>
            </a:r>
            <a:r>
              <a:rPr lang="de-DE" altLang="de-DE" dirty="0" smtClean="0"/>
              <a:t> </a:t>
            </a:r>
            <a:r>
              <a:rPr lang="de-DE" altLang="de-DE" dirty="0" err="1" smtClean="0"/>
              <a:t>with</a:t>
            </a:r>
            <a:r>
              <a:rPr lang="de-DE" altLang="de-DE" dirty="0" smtClean="0"/>
              <a:t> an </a:t>
            </a:r>
            <a:r>
              <a:rPr lang="de-DE" altLang="de-DE" dirty="0" err="1" smtClean="0"/>
              <a:t>own</a:t>
            </a:r>
            <a:r>
              <a:rPr lang="de-DE" altLang="de-DE" dirty="0" smtClean="0"/>
              <a:t> </a:t>
            </a:r>
            <a:r>
              <a:rPr lang="de-DE" altLang="de-DE" dirty="0" err="1" smtClean="0"/>
              <a:t>modelling</a:t>
            </a:r>
            <a:r>
              <a:rPr lang="de-DE" altLang="de-DE" dirty="0" smtClean="0"/>
              <a:t> </a:t>
            </a:r>
            <a:r>
              <a:rPr lang="de-DE" altLang="de-DE" dirty="0" err="1" smtClean="0"/>
              <a:t>test</a:t>
            </a:r>
            <a:r>
              <a:rPr lang="de-DE" altLang="de-DE" dirty="0" smtClean="0"/>
              <a:t> </a:t>
            </a:r>
            <a:r>
              <a:rPr lang="de-DE" altLang="de-DE" dirty="0" err="1" smtClean="0"/>
              <a:t>developed</a:t>
            </a:r>
            <a:endParaRPr lang="de-DE" altLang="de-DE" dirty="0" smtClean="0"/>
          </a:p>
        </p:txBody>
      </p:sp>
    </p:spTree>
    <p:extLst>
      <p:ext uri="{BB962C8B-B14F-4D97-AF65-F5344CB8AC3E}">
        <p14:creationId xmlns:p14="http://schemas.microsoft.com/office/powerpoint/2010/main" val="379170718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536" y="1556792"/>
            <a:ext cx="8352000" cy="648000"/>
          </a:xfrm>
        </p:spPr>
        <p:txBody>
          <a:bodyPr>
            <a:normAutofit/>
          </a:bodyPr>
          <a:lstStyle/>
          <a:p>
            <a:pPr eaLnBrk="1" hangingPunct="1"/>
            <a:r>
              <a:rPr lang="de-DE" altLang="de-DE" sz="2800" dirty="0" smtClean="0"/>
              <a:t>Summary </a:t>
            </a:r>
            <a:r>
              <a:rPr lang="de-DE" altLang="de-DE" sz="2800" dirty="0" err="1" smtClean="0"/>
              <a:t>of</a:t>
            </a:r>
            <a:r>
              <a:rPr lang="de-DE" altLang="de-DE" sz="2800" dirty="0" smtClean="0"/>
              <a:t> </a:t>
            </a:r>
            <a:r>
              <a:rPr lang="de-DE" altLang="de-DE" sz="2800" dirty="0" err="1" smtClean="0"/>
              <a:t>these</a:t>
            </a:r>
            <a:r>
              <a:rPr lang="de-DE" altLang="de-DE" sz="2800" dirty="0" smtClean="0"/>
              <a:t> </a:t>
            </a:r>
            <a:r>
              <a:rPr lang="de-DE" altLang="de-DE" sz="2800" dirty="0" err="1" smtClean="0"/>
              <a:t>evaluation</a:t>
            </a:r>
            <a:r>
              <a:rPr lang="de-DE" altLang="de-DE" sz="2800" dirty="0" smtClean="0"/>
              <a:t> </a:t>
            </a:r>
            <a:r>
              <a:rPr lang="de-DE" altLang="de-DE" sz="2800" dirty="0" err="1" smtClean="0"/>
              <a:t>results</a:t>
            </a:r>
            <a:endParaRPr lang="de-DE" altLang="de-DE" sz="2800" dirty="0" smtClean="0"/>
          </a:p>
        </p:txBody>
      </p:sp>
      <p:sp>
        <p:nvSpPr>
          <p:cNvPr id="55299" name="Rectangle 3"/>
          <p:cNvSpPr>
            <a:spLocks noGrp="1" noChangeArrowheads="1"/>
          </p:cNvSpPr>
          <p:nvPr>
            <p:ph type="body" idx="1"/>
          </p:nvPr>
        </p:nvSpPr>
        <p:spPr>
          <a:xfrm>
            <a:off x="467544" y="2204864"/>
            <a:ext cx="8230369" cy="3451399"/>
          </a:xfrm>
        </p:spPr>
        <p:txBody>
          <a:bodyPr/>
          <a:lstStyle/>
          <a:p>
            <a:pPr eaLnBrk="1" hangingPunct="1">
              <a:spcAft>
                <a:spcPct val="50000"/>
              </a:spcAft>
            </a:pPr>
            <a:r>
              <a:rPr lang="en-US" altLang="de-DE" dirty="0" smtClean="0"/>
              <a:t>Modelling competencies of students can be promoted </a:t>
            </a:r>
            <a:r>
              <a:rPr lang="en-US" altLang="de-DE" dirty="0" smtClean="0"/>
              <a:t>in school </a:t>
            </a:r>
            <a:r>
              <a:rPr lang="en-US" altLang="de-DE" dirty="0" smtClean="0"/>
              <a:t>by adequate courses, either within ordinary classroom setting or special modelling weeks, strong increase in competencies</a:t>
            </a:r>
          </a:p>
          <a:p>
            <a:pPr eaLnBrk="1" hangingPunct="1">
              <a:spcAft>
                <a:spcPct val="50000"/>
              </a:spcAft>
            </a:pPr>
            <a:r>
              <a:rPr lang="en-US" altLang="de-DE" dirty="0" smtClean="0"/>
              <a:t>But: somehow instable progress, decrease after some time, if no further activities are following; apparently longitudinal processes within whole curriculum change necessary.</a:t>
            </a:r>
          </a:p>
          <a:p>
            <a:pPr eaLnBrk="1" hangingPunct="1">
              <a:spcAft>
                <a:spcPct val="50000"/>
              </a:spcAft>
            </a:pPr>
            <a:r>
              <a:rPr lang="en-US" altLang="de-DE" dirty="0" smtClean="0"/>
              <a:t>Different progress within sub-competencies dependent of approach used, but no strong advantage or disadvantage of atomistic or holistic approach. </a:t>
            </a:r>
          </a:p>
          <a:p>
            <a:pPr eaLnBrk="1" hangingPunct="1">
              <a:spcAft>
                <a:spcPct val="50000"/>
              </a:spcAft>
            </a:pPr>
            <a:r>
              <a:rPr lang="en-US" altLang="de-DE" dirty="0" smtClean="0"/>
              <a:t>Conclusions: long-term processes necessary with integrated approach, i.e. atomistic and holistic phases. </a:t>
            </a:r>
          </a:p>
          <a:p>
            <a:pPr eaLnBrk="1" hangingPunct="1"/>
            <a:endParaRPr lang="de-DE" altLang="de-DE" sz="2400" dirty="0" smtClean="0"/>
          </a:p>
        </p:txBody>
      </p:sp>
    </p:spTree>
    <p:extLst>
      <p:ext uri="{BB962C8B-B14F-4D97-AF65-F5344CB8AC3E}">
        <p14:creationId xmlns:p14="http://schemas.microsoft.com/office/powerpoint/2010/main" val="22226794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DE" altLang="de-DE" smtClean="0"/>
              <a:t>Evaluation of students‘ reactions</a:t>
            </a:r>
          </a:p>
        </p:txBody>
      </p:sp>
      <p:sp>
        <p:nvSpPr>
          <p:cNvPr id="57347" name="Rectangle 3"/>
          <p:cNvSpPr>
            <a:spLocks noGrp="1" noChangeArrowheads="1"/>
          </p:cNvSpPr>
          <p:nvPr>
            <p:ph type="body" idx="1"/>
          </p:nvPr>
        </p:nvSpPr>
        <p:spPr/>
        <p:txBody>
          <a:bodyPr/>
          <a:lstStyle/>
          <a:p>
            <a:r>
              <a:rPr lang="de-DE" altLang="de-DE" sz="2400" dirty="0" err="1" smtClean="0"/>
              <a:t>Questionnaire</a:t>
            </a:r>
            <a:r>
              <a:rPr lang="de-DE" altLang="de-DE" sz="2400" dirty="0" smtClean="0"/>
              <a:t> </a:t>
            </a:r>
            <a:r>
              <a:rPr lang="de-DE" altLang="de-DE" sz="2400" dirty="0" err="1" smtClean="0"/>
              <a:t>with</a:t>
            </a:r>
            <a:r>
              <a:rPr lang="de-DE" altLang="de-DE" sz="2400" dirty="0" smtClean="0"/>
              <a:t> open </a:t>
            </a:r>
            <a:r>
              <a:rPr lang="de-DE" altLang="de-DE" sz="2400" dirty="0" err="1" smtClean="0"/>
              <a:t>items</a:t>
            </a:r>
            <a:r>
              <a:rPr lang="de-DE" altLang="de-DE" sz="2400" dirty="0" smtClean="0"/>
              <a:t> </a:t>
            </a:r>
            <a:r>
              <a:rPr lang="de-DE" altLang="de-DE" sz="2400" dirty="0" err="1" smtClean="0"/>
              <a:t>used</a:t>
            </a:r>
            <a:r>
              <a:rPr lang="de-DE" altLang="de-DE" sz="2400" dirty="0" smtClean="0"/>
              <a:t> in </a:t>
            </a:r>
            <a:r>
              <a:rPr lang="de-DE" altLang="de-DE" sz="2400" dirty="0" err="1" smtClean="0"/>
              <a:t>many</a:t>
            </a:r>
            <a:r>
              <a:rPr lang="de-DE" altLang="de-DE" sz="2400" dirty="0" smtClean="0"/>
              <a:t> </a:t>
            </a:r>
            <a:r>
              <a:rPr lang="de-DE" altLang="de-DE" sz="2400" dirty="0" err="1" smtClean="0"/>
              <a:t>empirical</a:t>
            </a:r>
            <a:r>
              <a:rPr lang="de-DE" altLang="de-DE" sz="2400" dirty="0" smtClean="0"/>
              <a:t> </a:t>
            </a:r>
            <a:r>
              <a:rPr lang="de-DE" altLang="de-DE" sz="2400" dirty="0" err="1" smtClean="0"/>
              <a:t>studies</a:t>
            </a:r>
            <a:endParaRPr lang="de-DE" altLang="de-DE" sz="2400" dirty="0" smtClean="0"/>
          </a:p>
          <a:p>
            <a:r>
              <a:rPr lang="de-DE" altLang="de-DE" sz="2400" dirty="0" smtClean="0"/>
              <a:t>289 </a:t>
            </a:r>
            <a:r>
              <a:rPr lang="de-DE" altLang="de-DE" sz="2400" dirty="0" err="1" smtClean="0"/>
              <a:t>students</a:t>
            </a:r>
            <a:r>
              <a:rPr lang="de-DE" altLang="de-DE" sz="2400" dirty="0" smtClean="0"/>
              <a:t> </a:t>
            </a:r>
            <a:r>
              <a:rPr lang="de-DE" altLang="de-DE" sz="2400" dirty="0" err="1" smtClean="0"/>
              <a:t>from</a:t>
            </a:r>
            <a:r>
              <a:rPr lang="de-DE" altLang="de-DE" sz="2400" dirty="0" smtClean="0"/>
              <a:t> </a:t>
            </a:r>
            <a:r>
              <a:rPr lang="de-DE" altLang="de-DE" sz="2400" dirty="0" err="1" smtClean="0"/>
              <a:t>recent</a:t>
            </a:r>
            <a:r>
              <a:rPr lang="de-DE" altLang="de-DE" sz="2400" dirty="0" smtClean="0"/>
              <a:t> </a:t>
            </a:r>
            <a:r>
              <a:rPr lang="de-DE" altLang="de-DE" sz="2400" dirty="0" err="1" smtClean="0"/>
              <a:t>modelling</a:t>
            </a:r>
            <a:r>
              <a:rPr lang="de-DE" altLang="de-DE" sz="2400" dirty="0" smtClean="0"/>
              <a:t> </a:t>
            </a:r>
            <a:r>
              <a:rPr lang="de-DE" altLang="de-DE" sz="2400" dirty="0" err="1" smtClean="0"/>
              <a:t>week</a:t>
            </a:r>
            <a:r>
              <a:rPr lang="de-DE" altLang="de-DE" sz="2400" dirty="0" smtClean="0"/>
              <a:t> </a:t>
            </a:r>
            <a:r>
              <a:rPr lang="de-DE" altLang="de-DE" sz="2400" dirty="0" err="1" smtClean="0"/>
              <a:t>participated</a:t>
            </a:r>
            <a:endParaRPr lang="de-DE" altLang="de-DE" sz="2400" dirty="0" smtClean="0"/>
          </a:p>
        </p:txBody>
      </p:sp>
    </p:spTree>
    <p:extLst>
      <p:ext uri="{BB962C8B-B14F-4D97-AF65-F5344CB8AC3E}">
        <p14:creationId xmlns:p14="http://schemas.microsoft.com/office/powerpoint/2010/main" val="25339166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3568" y="1628800"/>
            <a:ext cx="8085137" cy="735012"/>
          </a:xfrm>
        </p:spPr>
        <p:txBody>
          <a:bodyPr>
            <a:normAutofit/>
          </a:bodyPr>
          <a:lstStyle/>
          <a:p>
            <a:pPr>
              <a:lnSpc>
                <a:spcPct val="85000"/>
              </a:lnSpc>
            </a:pPr>
            <a:r>
              <a:rPr lang="en-GB" altLang="de-DE" sz="2400" b="1" dirty="0" smtClean="0"/>
              <a:t>“From your point of view, what did you learn when dealing with the modelling example?”</a:t>
            </a:r>
            <a:r>
              <a:rPr lang="de-DE" altLang="de-DE" sz="2400" dirty="0" smtClean="0"/>
              <a:t> </a:t>
            </a:r>
          </a:p>
        </p:txBody>
      </p:sp>
      <p:sp>
        <p:nvSpPr>
          <p:cNvPr id="58371" name="Rectangle 3"/>
          <p:cNvSpPr>
            <a:spLocks noGrp="1" noChangeArrowheads="1"/>
          </p:cNvSpPr>
          <p:nvPr>
            <p:ph type="body" idx="1"/>
          </p:nvPr>
        </p:nvSpPr>
        <p:spPr/>
        <p:txBody>
          <a:bodyPr/>
          <a:lstStyle/>
          <a:p>
            <a:r>
              <a:rPr lang="en-GB" altLang="de-DE" dirty="0" smtClean="0"/>
              <a:t> 71% of the students answered positively, only 12% did not see any learning outcomes from the modelling week.</a:t>
            </a:r>
            <a:r>
              <a:rPr lang="de-DE" altLang="de-DE" dirty="0" smtClean="0"/>
              <a:t> </a:t>
            </a:r>
          </a:p>
          <a:p>
            <a:endParaRPr lang="de-DE" altLang="de-DE" sz="2400" dirty="0" smtClean="0"/>
          </a:p>
        </p:txBody>
      </p:sp>
      <p:pic>
        <p:nvPicPr>
          <p:cNvPr id="583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3737" y="3212976"/>
            <a:ext cx="6169238" cy="268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808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de-DE" altLang="de-DE" smtClean="0"/>
              <a:t>Students‘ voices</a:t>
            </a:r>
          </a:p>
        </p:txBody>
      </p:sp>
      <p:sp>
        <p:nvSpPr>
          <p:cNvPr id="59395" name="Rectangle 3"/>
          <p:cNvSpPr>
            <a:spLocks noGrp="1" noChangeArrowheads="1"/>
          </p:cNvSpPr>
          <p:nvPr>
            <p:ph type="body" idx="1"/>
          </p:nvPr>
        </p:nvSpPr>
        <p:spPr/>
        <p:txBody>
          <a:bodyPr/>
          <a:lstStyle/>
          <a:p>
            <a:r>
              <a:rPr lang="en-GB" altLang="de-DE" smtClean="0"/>
              <a:t> </a:t>
            </a:r>
            <a:r>
              <a:rPr lang="en-GB" altLang="de-DE" i="1" smtClean="0"/>
              <a:t>“…that mathematics not only can be applied in school, but also to specific examples in real life.” (Female student, 19 years old)</a:t>
            </a:r>
          </a:p>
          <a:p>
            <a:r>
              <a:rPr lang="en-GB" altLang="de-DE" i="1" smtClean="0"/>
              <a:t>“…that mathematics can also be applied to things in everyday life.” (Male student, 17 years old)</a:t>
            </a:r>
          </a:p>
          <a:p>
            <a:r>
              <a:rPr lang="en-GB" altLang="de-DE" i="1" smtClean="0"/>
              <a:t>“…to solve arising problems autonomously.” (Female student, 16 years old)</a:t>
            </a:r>
            <a:endParaRPr lang="de-DE" altLang="de-DE" i="1" smtClean="0"/>
          </a:p>
        </p:txBody>
      </p:sp>
    </p:spTree>
    <p:extLst>
      <p:ext uri="{BB962C8B-B14F-4D97-AF65-F5344CB8AC3E}">
        <p14:creationId xmlns:p14="http://schemas.microsoft.com/office/powerpoint/2010/main" val="21180038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Autofit/>
          </a:bodyPr>
          <a:lstStyle/>
          <a:p>
            <a:r>
              <a:rPr lang="en-GB" altLang="de-DE" sz="2400" b="1" dirty="0" smtClean="0"/>
              <a:t>“Should these examples be increasingly dealt with as part of regular maths classes or would you reject this?”</a:t>
            </a:r>
            <a:endParaRPr lang="de-DE" altLang="de-DE" sz="2400" b="1" dirty="0" smtClean="0"/>
          </a:p>
        </p:txBody>
      </p:sp>
      <p:sp>
        <p:nvSpPr>
          <p:cNvPr id="64515" name="Rectangle 3"/>
          <p:cNvSpPr>
            <a:spLocks noGrp="1" noChangeArrowheads="1"/>
          </p:cNvSpPr>
          <p:nvPr>
            <p:ph type="body" idx="1"/>
          </p:nvPr>
        </p:nvSpPr>
        <p:spPr>
          <a:xfrm>
            <a:off x="395536" y="2636912"/>
            <a:ext cx="8302377" cy="3809926"/>
          </a:xfrm>
        </p:spPr>
        <p:txBody>
          <a:bodyPr/>
          <a:lstStyle/>
          <a:p>
            <a:pPr>
              <a:lnSpc>
                <a:spcPct val="90000"/>
              </a:lnSpc>
            </a:pPr>
            <a:r>
              <a:rPr lang="en-GB" altLang="de-DE" sz="2400" i="1" dirty="0" smtClean="0"/>
              <a:t>“</a:t>
            </a:r>
            <a:r>
              <a:rPr lang="en-GB" altLang="de-DE" i="1" dirty="0" smtClean="0"/>
              <a:t>I think that these examples should DEFINITELY be dealt with in maths classes. Because of these examples one will only realise what mathematics is needed for.” (Male student, 16 years old)</a:t>
            </a:r>
          </a:p>
          <a:p>
            <a:pPr>
              <a:lnSpc>
                <a:spcPct val="90000"/>
              </a:lnSpc>
            </a:pPr>
            <a:r>
              <a:rPr lang="en-GB" altLang="de-DE" i="1" dirty="0" smtClean="0"/>
              <a:t>“I think so, because it illustrates the importance of mathematics for everyday life.” (Male student, 16 years old)</a:t>
            </a:r>
          </a:p>
          <a:p>
            <a:pPr>
              <a:lnSpc>
                <a:spcPct val="90000"/>
              </a:lnSpc>
            </a:pPr>
            <a:r>
              <a:rPr lang="en-GB" altLang="de-DE" i="1" dirty="0" smtClean="0"/>
              <a:t>“Such problems SHOULD be dealt with in class, because they will improve the so-called ‘competence in problem solving’. Furthermore, it will train the knowledge gained in previous grades.” (Male student, 19 years old)</a:t>
            </a:r>
            <a:endParaRPr lang="de-DE" altLang="de-DE" i="1" dirty="0" smtClean="0"/>
          </a:p>
          <a:p>
            <a:pPr>
              <a:lnSpc>
                <a:spcPct val="90000"/>
              </a:lnSpc>
            </a:pPr>
            <a:endParaRPr lang="de-DE" altLang="de-DE" sz="2400" dirty="0" smtClean="0"/>
          </a:p>
        </p:txBody>
      </p:sp>
    </p:spTree>
    <p:extLst>
      <p:ext uri="{BB962C8B-B14F-4D97-AF65-F5344CB8AC3E}">
        <p14:creationId xmlns:p14="http://schemas.microsoft.com/office/powerpoint/2010/main" val="21227811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560" y="2492896"/>
            <a:ext cx="8280456" cy="1160928"/>
          </a:xfrm>
        </p:spPr>
        <p:txBody>
          <a:bodyPr>
            <a:noAutofit/>
          </a:bodyPr>
          <a:lstStyle/>
          <a:p>
            <a:r>
              <a:rPr lang="de-DE" sz="4000" dirty="0" smtClean="0"/>
              <a:t>3. </a:t>
            </a:r>
            <a:r>
              <a:rPr lang="de-DE" sz="4000" dirty="0" err="1" smtClean="0"/>
              <a:t>Related</a:t>
            </a:r>
            <a:r>
              <a:rPr lang="de-DE" sz="4000" dirty="0" smtClean="0"/>
              <a:t> </a:t>
            </a:r>
            <a:r>
              <a:rPr lang="de-DE" sz="4000" dirty="0" err="1" smtClean="0"/>
              <a:t>approaches</a:t>
            </a:r>
            <a:r>
              <a:rPr lang="de-DE" sz="4000" dirty="0" smtClean="0"/>
              <a:t>: </a:t>
            </a:r>
            <a:r>
              <a:rPr lang="de-DE" sz="4000" dirty="0" err="1" smtClean="0"/>
              <a:t>mathematical</a:t>
            </a:r>
            <a:r>
              <a:rPr lang="de-DE" sz="4000" dirty="0" smtClean="0"/>
              <a:t>      </a:t>
            </a:r>
            <a:r>
              <a:rPr lang="de-DE" sz="4000" dirty="0" err="1" smtClean="0"/>
              <a:t>literacy</a:t>
            </a:r>
            <a:r>
              <a:rPr lang="de-DE" sz="4000" dirty="0" smtClean="0"/>
              <a:t> and </a:t>
            </a:r>
            <a:r>
              <a:rPr lang="de-DE" sz="4000" dirty="0" err="1" smtClean="0"/>
              <a:t>numeracy</a:t>
            </a:r>
            <a:endParaRPr lang="de-DE" sz="4000"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56</a:t>
            </a:fld>
            <a:endParaRPr lang="de-DE" dirty="0"/>
          </a:p>
        </p:txBody>
      </p:sp>
    </p:spTree>
    <p:extLst>
      <p:ext uri="{BB962C8B-B14F-4D97-AF65-F5344CB8AC3E}">
        <p14:creationId xmlns:p14="http://schemas.microsoft.com/office/powerpoint/2010/main" val="34544758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323528" y="1628800"/>
            <a:ext cx="8291835" cy="4357662"/>
          </a:xfrm>
        </p:spPr>
        <p:txBody>
          <a:bodyPr/>
          <a:lstStyle/>
          <a:p>
            <a:pPr algn="just" eaLnBrk="1" hangingPunct="1"/>
            <a:r>
              <a:rPr lang="de-DE" altLang="de-DE" dirty="0" err="1">
                <a:cs typeface="Times New Roman" pitchFamily="18" charset="0"/>
              </a:rPr>
              <a:t>Similar</a:t>
            </a:r>
            <a:r>
              <a:rPr lang="de-DE" altLang="de-DE" dirty="0">
                <a:cs typeface="Times New Roman" pitchFamily="18" charset="0"/>
              </a:rPr>
              <a:t> </a:t>
            </a:r>
            <a:r>
              <a:rPr lang="de-DE" altLang="de-DE" dirty="0" err="1">
                <a:cs typeface="Times New Roman" pitchFamily="18" charset="0"/>
              </a:rPr>
              <a:t>approach</a:t>
            </a:r>
            <a:r>
              <a:rPr lang="de-DE" altLang="de-DE" dirty="0">
                <a:cs typeface="Times New Roman" pitchFamily="18" charset="0"/>
              </a:rPr>
              <a:t> </a:t>
            </a:r>
            <a:r>
              <a:rPr lang="de-DE" altLang="de-DE" dirty="0" err="1">
                <a:cs typeface="Times New Roman" pitchFamily="18" charset="0"/>
              </a:rPr>
              <a:t>for</a:t>
            </a:r>
            <a:r>
              <a:rPr lang="de-DE" altLang="de-DE" dirty="0">
                <a:cs typeface="Times New Roman" pitchFamily="18" charset="0"/>
              </a:rPr>
              <a:t> </a:t>
            </a:r>
            <a:r>
              <a:rPr lang="de-DE" altLang="de-DE" dirty="0" err="1">
                <a:cs typeface="Times New Roman" pitchFamily="18" charset="0"/>
              </a:rPr>
              <a:t>mathematics</a:t>
            </a:r>
            <a:r>
              <a:rPr lang="de-DE" altLang="de-DE" dirty="0">
                <a:cs typeface="Times New Roman" pitchFamily="18" charset="0"/>
              </a:rPr>
              <a:t> </a:t>
            </a:r>
            <a:r>
              <a:rPr lang="de-DE" altLang="de-DE" dirty="0" err="1">
                <a:cs typeface="Times New Roman" pitchFamily="18" charset="0"/>
              </a:rPr>
              <a:t>education</a:t>
            </a:r>
            <a:r>
              <a:rPr lang="de-DE" altLang="de-DE" dirty="0">
                <a:cs typeface="Times New Roman" pitchFamily="18" charset="0"/>
              </a:rPr>
              <a:t> </a:t>
            </a:r>
            <a:r>
              <a:rPr lang="de-DE" altLang="de-DE" dirty="0" err="1">
                <a:cs typeface="Times New Roman" pitchFamily="18" charset="0"/>
              </a:rPr>
              <a:t>within</a:t>
            </a:r>
            <a:r>
              <a:rPr lang="de-DE" altLang="de-DE" dirty="0">
                <a:cs typeface="Times New Roman" pitchFamily="18" charset="0"/>
              </a:rPr>
              <a:t>  OECD-PISA </a:t>
            </a:r>
            <a:r>
              <a:rPr lang="de-DE" altLang="de-DE" dirty="0" err="1">
                <a:cs typeface="Times New Roman" pitchFamily="18" charset="0"/>
              </a:rPr>
              <a:t>study</a:t>
            </a:r>
            <a:r>
              <a:rPr lang="de-DE" altLang="de-DE" dirty="0">
                <a:cs typeface="Times New Roman" pitchFamily="18" charset="0"/>
              </a:rPr>
              <a:t> </a:t>
            </a:r>
            <a:r>
              <a:rPr lang="de-DE" altLang="de-DE" dirty="0" err="1">
                <a:cs typeface="Times New Roman" pitchFamily="18" charset="0"/>
              </a:rPr>
              <a:t>based</a:t>
            </a:r>
            <a:r>
              <a:rPr lang="de-DE" altLang="de-DE" dirty="0">
                <a:cs typeface="Times New Roman" pitchFamily="18" charset="0"/>
              </a:rPr>
              <a:t>  </a:t>
            </a:r>
            <a:r>
              <a:rPr lang="de-DE" altLang="de-DE" dirty="0" smtClean="0">
                <a:cs typeface="Times New Roman" pitchFamily="18" charset="0"/>
              </a:rPr>
              <a:t>on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concept</a:t>
            </a:r>
            <a:r>
              <a:rPr lang="de-DE" altLang="de-DE" dirty="0" smtClean="0">
                <a:cs typeface="Times New Roman" pitchFamily="18" charset="0"/>
              </a:rPr>
              <a:t> </a:t>
            </a:r>
            <a:r>
              <a:rPr lang="de-DE" altLang="de-DE" dirty="0" err="1" smtClean="0">
                <a:cs typeface="Times New Roman" pitchFamily="18" charset="0"/>
              </a:rPr>
              <a:t>of</a:t>
            </a:r>
            <a:r>
              <a:rPr lang="de-DE" altLang="de-DE" dirty="0" smtClean="0">
                <a:cs typeface="Times New Roman" pitchFamily="18" charset="0"/>
              </a:rPr>
              <a:t> </a:t>
            </a:r>
            <a:r>
              <a:rPr lang="de-DE" altLang="de-DE" b="1" dirty="0" err="1" smtClean="0">
                <a:cs typeface="Times New Roman" pitchFamily="18" charset="0"/>
              </a:rPr>
              <a:t>mathematical</a:t>
            </a:r>
            <a:r>
              <a:rPr lang="de-DE" altLang="de-DE" b="1" dirty="0" smtClean="0">
                <a:cs typeface="Times New Roman" pitchFamily="18" charset="0"/>
              </a:rPr>
              <a:t> </a:t>
            </a:r>
            <a:r>
              <a:rPr lang="de-DE" altLang="de-DE" b="1" dirty="0" err="1">
                <a:cs typeface="Times New Roman" pitchFamily="18" charset="0"/>
              </a:rPr>
              <a:t>literacy</a:t>
            </a:r>
            <a:r>
              <a:rPr lang="de-DE" altLang="de-DE" dirty="0">
                <a:cs typeface="Times New Roman" pitchFamily="18" charset="0"/>
              </a:rPr>
              <a:t>. </a:t>
            </a:r>
          </a:p>
          <a:p>
            <a:pPr eaLnBrk="1" hangingPunct="1">
              <a:buFont typeface="Wingdings" pitchFamily="2" charset="2"/>
              <a:buNone/>
            </a:pPr>
            <a:r>
              <a:rPr lang="de-DE" altLang="de-DE" dirty="0" smtClean="0">
                <a:cs typeface="Times New Roman" pitchFamily="18" charset="0"/>
              </a:rPr>
              <a:t>„</a:t>
            </a:r>
            <a:r>
              <a:rPr lang="de-DE" altLang="de-DE" dirty="0" err="1" smtClean="0">
                <a:cs typeface="Times New Roman" pitchFamily="18" charset="0"/>
              </a:rPr>
              <a:t>Mathematical</a:t>
            </a:r>
            <a:r>
              <a:rPr lang="de-DE" altLang="de-DE" dirty="0" smtClean="0">
                <a:cs typeface="Times New Roman" pitchFamily="18" charset="0"/>
              </a:rPr>
              <a:t> </a:t>
            </a:r>
            <a:r>
              <a:rPr lang="de-DE" altLang="de-DE" dirty="0" err="1" smtClean="0">
                <a:cs typeface="Times New Roman" pitchFamily="18" charset="0"/>
              </a:rPr>
              <a:t>literacy</a:t>
            </a:r>
            <a:r>
              <a:rPr lang="de-DE" altLang="de-DE" dirty="0" smtClean="0">
                <a:cs typeface="Times New Roman" pitchFamily="18" charset="0"/>
              </a:rPr>
              <a:t> </a:t>
            </a:r>
            <a:r>
              <a:rPr lang="de-DE" altLang="de-DE" dirty="0" err="1" smtClean="0">
                <a:cs typeface="Times New Roman" pitchFamily="18" charset="0"/>
              </a:rPr>
              <a:t>is</a:t>
            </a:r>
            <a:r>
              <a:rPr lang="de-DE" altLang="de-DE" dirty="0" smtClean="0">
                <a:cs typeface="Times New Roman" pitchFamily="18" charset="0"/>
              </a:rPr>
              <a:t> </a:t>
            </a:r>
            <a:r>
              <a:rPr lang="de-DE" altLang="de-DE" dirty="0" err="1" smtClean="0">
                <a:cs typeface="Times New Roman" pitchFamily="18" charset="0"/>
              </a:rPr>
              <a:t>defined</a:t>
            </a:r>
            <a:r>
              <a:rPr lang="de-DE" altLang="de-DE" dirty="0" smtClean="0">
                <a:cs typeface="Times New Roman" pitchFamily="18" charset="0"/>
              </a:rPr>
              <a:t>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capacity</a:t>
            </a:r>
            <a:r>
              <a:rPr lang="de-DE" altLang="de-DE" dirty="0" smtClean="0">
                <a:cs typeface="Times New Roman" pitchFamily="18" charset="0"/>
              </a:rPr>
              <a:t> </a:t>
            </a:r>
            <a:r>
              <a:rPr lang="de-DE" altLang="de-DE" dirty="0" err="1" smtClean="0">
                <a:cs typeface="Times New Roman" pitchFamily="18" charset="0"/>
              </a:rPr>
              <a:t>to</a:t>
            </a:r>
            <a:r>
              <a:rPr lang="de-DE" altLang="de-DE" dirty="0" smtClean="0">
                <a:cs typeface="Times New Roman" pitchFamily="18" charset="0"/>
              </a:rPr>
              <a:t> </a:t>
            </a:r>
            <a:r>
              <a:rPr lang="de-DE" altLang="de-DE" dirty="0" err="1" smtClean="0">
                <a:cs typeface="Times New Roman" pitchFamily="18" charset="0"/>
              </a:rPr>
              <a:t>identify</a:t>
            </a:r>
            <a:r>
              <a:rPr lang="de-DE" altLang="de-DE" dirty="0" smtClean="0">
                <a:cs typeface="Times New Roman" pitchFamily="18" charset="0"/>
              </a:rPr>
              <a:t>, </a:t>
            </a:r>
            <a:r>
              <a:rPr lang="de-DE" altLang="de-DE" dirty="0" err="1" smtClean="0">
                <a:cs typeface="Times New Roman" pitchFamily="18" charset="0"/>
              </a:rPr>
              <a:t>understand</a:t>
            </a:r>
            <a:r>
              <a:rPr lang="de-DE" altLang="de-DE" dirty="0" smtClean="0">
                <a:cs typeface="Times New Roman" pitchFamily="18" charset="0"/>
              </a:rPr>
              <a:t> and </a:t>
            </a:r>
            <a:r>
              <a:rPr lang="de-DE" altLang="de-DE" dirty="0" err="1" smtClean="0">
                <a:cs typeface="Times New Roman" pitchFamily="18" charset="0"/>
              </a:rPr>
              <a:t>engage</a:t>
            </a:r>
            <a:r>
              <a:rPr lang="de-DE" altLang="de-DE" dirty="0" smtClean="0">
                <a:cs typeface="Times New Roman" pitchFamily="18" charset="0"/>
              </a:rPr>
              <a:t> in </a:t>
            </a:r>
            <a:r>
              <a:rPr lang="de-DE" altLang="de-DE" dirty="0" err="1" smtClean="0">
                <a:cs typeface="Times New Roman" pitchFamily="18" charset="0"/>
              </a:rPr>
              <a:t>mathematics</a:t>
            </a:r>
            <a:r>
              <a:rPr lang="de-DE" altLang="de-DE" dirty="0" smtClean="0">
                <a:cs typeface="Times New Roman" pitchFamily="18" charset="0"/>
              </a:rPr>
              <a:t>, and </a:t>
            </a:r>
            <a:r>
              <a:rPr lang="de-DE" altLang="de-DE" dirty="0" err="1" smtClean="0">
                <a:cs typeface="Times New Roman" pitchFamily="18" charset="0"/>
              </a:rPr>
              <a:t>to</a:t>
            </a:r>
            <a:r>
              <a:rPr lang="de-DE" altLang="de-DE" dirty="0" smtClean="0">
                <a:cs typeface="Times New Roman" pitchFamily="18" charset="0"/>
              </a:rPr>
              <a:t> </a:t>
            </a:r>
            <a:r>
              <a:rPr lang="de-DE" altLang="de-DE" dirty="0" err="1" smtClean="0">
                <a:cs typeface="Times New Roman" pitchFamily="18" charset="0"/>
              </a:rPr>
              <a:t>make</a:t>
            </a:r>
            <a:r>
              <a:rPr lang="de-DE" altLang="de-DE" dirty="0" smtClean="0">
                <a:cs typeface="Times New Roman" pitchFamily="18" charset="0"/>
              </a:rPr>
              <a:t> well-</a:t>
            </a:r>
            <a:r>
              <a:rPr lang="de-DE" altLang="de-DE" dirty="0" err="1" smtClean="0">
                <a:cs typeface="Times New Roman" pitchFamily="18" charset="0"/>
              </a:rPr>
              <a:t>founded</a:t>
            </a:r>
            <a:r>
              <a:rPr lang="de-DE" altLang="de-DE" dirty="0" smtClean="0">
                <a:cs typeface="Times New Roman" pitchFamily="18" charset="0"/>
              </a:rPr>
              <a:t> </a:t>
            </a:r>
            <a:r>
              <a:rPr lang="de-DE" altLang="de-DE" dirty="0" err="1" smtClean="0">
                <a:cs typeface="Times New Roman" pitchFamily="18" charset="0"/>
              </a:rPr>
              <a:t>judgements</a:t>
            </a:r>
            <a:r>
              <a:rPr lang="de-DE" altLang="de-DE" dirty="0" smtClean="0">
                <a:cs typeface="Times New Roman" pitchFamily="18" charset="0"/>
              </a:rPr>
              <a:t> </a:t>
            </a:r>
            <a:r>
              <a:rPr lang="de-DE" altLang="de-DE" dirty="0" err="1" smtClean="0">
                <a:cs typeface="Times New Roman" pitchFamily="18" charset="0"/>
              </a:rPr>
              <a:t>about</a:t>
            </a:r>
            <a:r>
              <a:rPr lang="de-DE" altLang="de-DE" dirty="0" smtClean="0">
                <a:cs typeface="Times New Roman" pitchFamily="18" charset="0"/>
              </a:rPr>
              <a:t>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role</a:t>
            </a:r>
            <a:r>
              <a:rPr lang="de-DE" altLang="de-DE" dirty="0" smtClean="0">
                <a:cs typeface="Times New Roman" pitchFamily="18" charset="0"/>
              </a:rPr>
              <a:t> </a:t>
            </a:r>
            <a:r>
              <a:rPr lang="de-DE" altLang="de-DE" dirty="0" err="1" smtClean="0">
                <a:cs typeface="Times New Roman" pitchFamily="18" charset="0"/>
              </a:rPr>
              <a:t>that</a:t>
            </a:r>
            <a:r>
              <a:rPr lang="de-DE" altLang="de-DE" dirty="0" smtClean="0">
                <a:cs typeface="Times New Roman" pitchFamily="18" charset="0"/>
              </a:rPr>
              <a:t> </a:t>
            </a:r>
            <a:r>
              <a:rPr lang="de-DE" altLang="de-DE" dirty="0" err="1" smtClean="0">
                <a:cs typeface="Times New Roman" pitchFamily="18" charset="0"/>
              </a:rPr>
              <a:t>mathematics</a:t>
            </a:r>
            <a:r>
              <a:rPr lang="de-DE" altLang="de-DE" dirty="0" smtClean="0">
                <a:cs typeface="Times New Roman" pitchFamily="18" charset="0"/>
              </a:rPr>
              <a:t> </a:t>
            </a:r>
            <a:r>
              <a:rPr lang="de-DE" altLang="de-DE" dirty="0" err="1" smtClean="0">
                <a:cs typeface="Times New Roman" pitchFamily="18" charset="0"/>
              </a:rPr>
              <a:t>plays</a:t>
            </a:r>
            <a:r>
              <a:rPr lang="de-DE" altLang="de-DE" dirty="0" smtClean="0">
                <a:cs typeface="Times New Roman" pitchFamily="18" charset="0"/>
              </a:rPr>
              <a:t> in an </a:t>
            </a:r>
            <a:r>
              <a:rPr lang="de-DE" altLang="de-DE" dirty="0" err="1" smtClean="0">
                <a:cs typeface="Times New Roman" pitchFamily="18" charset="0"/>
              </a:rPr>
              <a:t>individual‘s</a:t>
            </a:r>
            <a:r>
              <a:rPr lang="de-DE" altLang="de-DE" dirty="0" smtClean="0">
                <a:cs typeface="Times New Roman" pitchFamily="18" charset="0"/>
              </a:rPr>
              <a:t> </a:t>
            </a:r>
            <a:r>
              <a:rPr lang="de-DE" altLang="de-DE" dirty="0" err="1" smtClean="0">
                <a:cs typeface="Times New Roman" pitchFamily="18" charset="0"/>
              </a:rPr>
              <a:t>current</a:t>
            </a:r>
            <a:r>
              <a:rPr lang="de-DE" altLang="de-DE" dirty="0" smtClean="0">
                <a:cs typeface="Times New Roman" pitchFamily="18" charset="0"/>
              </a:rPr>
              <a:t> and </a:t>
            </a:r>
            <a:r>
              <a:rPr lang="de-DE" altLang="de-DE" dirty="0" err="1" smtClean="0">
                <a:cs typeface="Times New Roman" pitchFamily="18" charset="0"/>
              </a:rPr>
              <a:t>future</a:t>
            </a:r>
            <a:r>
              <a:rPr lang="de-DE" altLang="de-DE" dirty="0" smtClean="0">
                <a:cs typeface="Times New Roman" pitchFamily="18" charset="0"/>
              </a:rPr>
              <a:t> private </a:t>
            </a:r>
            <a:r>
              <a:rPr lang="de-DE" altLang="de-DE" dirty="0" err="1" smtClean="0">
                <a:cs typeface="Times New Roman" pitchFamily="18" charset="0"/>
              </a:rPr>
              <a:t>life</a:t>
            </a:r>
            <a:r>
              <a:rPr lang="de-DE" altLang="de-DE" dirty="0" smtClean="0">
                <a:cs typeface="Times New Roman" pitchFamily="18" charset="0"/>
              </a:rPr>
              <a:t>, </a:t>
            </a:r>
            <a:r>
              <a:rPr lang="de-DE" altLang="de-DE" dirty="0" err="1" smtClean="0">
                <a:cs typeface="Times New Roman" pitchFamily="18" charset="0"/>
              </a:rPr>
              <a:t>occupational</a:t>
            </a:r>
            <a:r>
              <a:rPr lang="de-DE" altLang="de-DE" dirty="0" smtClean="0">
                <a:cs typeface="Times New Roman" pitchFamily="18" charset="0"/>
              </a:rPr>
              <a:t> </a:t>
            </a:r>
            <a:r>
              <a:rPr lang="de-DE" altLang="de-DE" dirty="0" err="1" smtClean="0">
                <a:cs typeface="Times New Roman" pitchFamily="18" charset="0"/>
              </a:rPr>
              <a:t>life</a:t>
            </a:r>
            <a:r>
              <a:rPr lang="de-DE" altLang="de-DE" dirty="0" smtClean="0">
                <a:cs typeface="Times New Roman" pitchFamily="18" charset="0"/>
              </a:rPr>
              <a:t>, </a:t>
            </a:r>
            <a:r>
              <a:rPr lang="de-DE" altLang="de-DE" dirty="0" err="1" smtClean="0">
                <a:cs typeface="Times New Roman" pitchFamily="18" charset="0"/>
              </a:rPr>
              <a:t>social</a:t>
            </a:r>
            <a:r>
              <a:rPr lang="de-DE" altLang="de-DE" dirty="0" smtClean="0">
                <a:cs typeface="Times New Roman" pitchFamily="18" charset="0"/>
              </a:rPr>
              <a:t> </a:t>
            </a:r>
            <a:r>
              <a:rPr lang="de-DE" altLang="de-DE" dirty="0" err="1" smtClean="0">
                <a:cs typeface="Times New Roman" pitchFamily="18" charset="0"/>
              </a:rPr>
              <a:t>life</a:t>
            </a:r>
            <a:r>
              <a:rPr lang="de-DE" altLang="de-DE" dirty="0" smtClean="0">
                <a:cs typeface="Times New Roman" pitchFamily="18" charset="0"/>
              </a:rPr>
              <a:t> </a:t>
            </a:r>
            <a:r>
              <a:rPr lang="de-DE" altLang="de-DE" dirty="0" err="1" smtClean="0">
                <a:cs typeface="Times New Roman" pitchFamily="18" charset="0"/>
              </a:rPr>
              <a:t>with</a:t>
            </a:r>
            <a:r>
              <a:rPr lang="de-DE" altLang="de-DE" dirty="0" smtClean="0">
                <a:cs typeface="Times New Roman" pitchFamily="18" charset="0"/>
              </a:rPr>
              <a:t> </a:t>
            </a:r>
            <a:r>
              <a:rPr lang="de-DE" altLang="de-DE" dirty="0" err="1" smtClean="0">
                <a:cs typeface="Times New Roman" pitchFamily="18" charset="0"/>
              </a:rPr>
              <a:t>peers</a:t>
            </a:r>
            <a:r>
              <a:rPr lang="de-DE" altLang="de-DE" dirty="0" smtClean="0">
                <a:cs typeface="Times New Roman" pitchFamily="18" charset="0"/>
              </a:rPr>
              <a:t> and relatives, and </a:t>
            </a:r>
            <a:r>
              <a:rPr lang="de-DE" altLang="de-DE" dirty="0" err="1" smtClean="0">
                <a:cs typeface="Times New Roman" pitchFamily="18" charset="0"/>
              </a:rPr>
              <a:t>life</a:t>
            </a:r>
            <a:r>
              <a:rPr lang="de-DE" altLang="de-DE" dirty="0" smtClean="0">
                <a:cs typeface="Times New Roman" pitchFamily="18" charset="0"/>
              </a:rPr>
              <a:t>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constructive</a:t>
            </a:r>
            <a:r>
              <a:rPr lang="de-DE" altLang="de-DE" dirty="0" smtClean="0">
                <a:cs typeface="Times New Roman" pitchFamily="18" charset="0"/>
              </a:rPr>
              <a:t>, </a:t>
            </a:r>
            <a:r>
              <a:rPr lang="de-DE" altLang="de-DE" dirty="0" err="1" smtClean="0">
                <a:cs typeface="Times New Roman" pitchFamily="18" charset="0"/>
              </a:rPr>
              <a:t>concerned</a:t>
            </a:r>
            <a:r>
              <a:rPr lang="de-DE" altLang="de-DE" dirty="0" smtClean="0">
                <a:cs typeface="Times New Roman" pitchFamily="18" charset="0"/>
              </a:rPr>
              <a:t> and </a:t>
            </a:r>
            <a:r>
              <a:rPr lang="de-DE" altLang="de-DE" dirty="0" err="1" smtClean="0">
                <a:cs typeface="Times New Roman" pitchFamily="18" charset="0"/>
              </a:rPr>
              <a:t>reflective</a:t>
            </a:r>
            <a:r>
              <a:rPr lang="de-DE" altLang="de-DE" dirty="0" smtClean="0">
                <a:cs typeface="Times New Roman" pitchFamily="18" charset="0"/>
              </a:rPr>
              <a:t> </a:t>
            </a:r>
            <a:r>
              <a:rPr lang="de-DE" altLang="de-DE" dirty="0" err="1" smtClean="0">
                <a:cs typeface="Times New Roman" pitchFamily="18" charset="0"/>
              </a:rPr>
              <a:t>citizen</a:t>
            </a:r>
            <a:r>
              <a:rPr lang="de-DE" altLang="de-DE" dirty="0" smtClean="0">
                <a:cs typeface="Times New Roman" pitchFamily="18" charset="0"/>
              </a:rPr>
              <a:t>. …,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definition</a:t>
            </a:r>
            <a:r>
              <a:rPr lang="de-DE" altLang="de-DE" dirty="0" smtClean="0">
                <a:cs typeface="Times New Roman" pitchFamily="18" charset="0"/>
              </a:rPr>
              <a:t> </a:t>
            </a:r>
            <a:r>
              <a:rPr lang="de-DE" altLang="de-DE" dirty="0" err="1" smtClean="0">
                <a:cs typeface="Times New Roman" pitchFamily="18" charset="0"/>
              </a:rPr>
              <a:t>revolves</a:t>
            </a:r>
            <a:r>
              <a:rPr lang="de-DE" altLang="de-DE" dirty="0" smtClean="0">
                <a:cs typeface="Times New Roman" pitchFamily="18" charset="0"/>
              </a:rPr>
              <a:t> </a:t>
            </a:r>
            <a:r>
              <a:rPr lang="de-DE" altLang="de-DE" dirty="0" err="1" smtClean="0">
                <a:cs typeface="Times New Roman" pitchFamily="18" charset="0"/>
              </a:rPr>
              <a:t>around</a:t>
            </a:r>
            <a:r>
              <a:rPr lang="de-DE" altLang="de-DE" dirty="0" smtClean="0">
                <a:cs typeface="Times New Roman" pitchFamily="18" charset="0"/>
              </a:rPr>
              <a:t> </a:t>
            </a:r>
            <a:r>
              <a:rPr lang="de-DE" altLang="de-DE" dirty="0" err="1" smtClean="0">
                <a:cs typeface="Times New Roman" pitchFamily="18" charset="0"/>
              </a:rPr>
              <a:t>the</a:t>
            </a:r>
            <a:r>
              <a:rPr lang="de-DE" altLang="de-DE" dirty="0" smtClean="0">
                <a:cs typeface="Times New Roman" pitchFamily="18" charset="0"/>
              </a:rPr>
              <a:t> wider </a:t>
            </a:r>
            <a:r>
              <a:rPr lang="de-DE" altLang="de-DE" dirty="0" err="1" smtClean="0">
                <a:cs typeface="Times New Roman" pitchFamily="18" charset="0"/>
              </a:rPr>
              <a:t>uses</a:t>
            </a:r>
            <a:r>
              <a:rPr lang="de-DE" altLang="de-DE" dirty="0" smtClean="0">
                <a:cs typeface="Times New Roman" pitchFamily="18" charset="0"/>
              </a:rPr>
              <a:t> </a:t>
            </a:r>
            <a:r>
              <a:rPr lang="de-DE" altLang="de-DE" dirty="0" err="1" smtClean="0">
                <a:cs typeface="Times New Roman" pitchFamily="18" charset="0"/>
              </a:rPr>
              <a:t>of</a:t>
            </a:r>
            <a:r>
              <a:rPr lang="de-DE" altLang="de-DE" dirty="0" smtClean="0">
                <a:cs typeface="Times New Roman" pitchFamily="18" charset="0"/>
              </a:rPr>
              <a:t> </a:t>
            </a:r>
            <a:r>
              <a:rPr lang="de-DE" altLang="de-DE" dirty="0" err="1" smtClean="0">
                <a:cs typeface="Times New Roman" pitchFamily="18" charset="0"/>
              </a:rPr>
              <a:t>mathematics</a:t>
            </a:r>
            <a:r>
              <a:rPr lang="de-DE" altLang="de-DE" dirty="0" smtClean="0">
                <a:cs typeface="Times New Roman" pitchFamily="18" charset="0"/>
              </a:rPr>
              <a:t> in </a:t>
            </a:r>
            <a:r>
              <a:rPr lang="de-DE" altLang="de-DE" dirty="0" err="1" smtClean="0">
                <a:cs typeface="Times New Roman" pitchFamily="18" charset="0"/>
              </a:rPr>
              <a:t>people‘s</a:t>
            </a:r>
            <a:r>
              <a:rPr lang="de-DE" altLang="de-DE" dirty="0" smtClean="0">
                <a:cs typeface="Times New Roman" pitchFamily="18" charset="0"/>
              </a:rPr>
              <a:t> </a:t>
            </a:r>
            <a:r>
              <a:rPr lang="de-DE" altLang="de-DE" dirty="0" err="1" smtClean="0">
                <a:cs typeface="Times New Roman" pitchFamily="18" charset="0"/>
              </a:rPr>
              <a:t>lives</a:t>
            </a:r>
            <a:r>
              <a:rPr lang="de-DE" altLang="de-DE" dirty="0" smtClean="0">
                <a:cs typeface="Times New Roman" pitchFamily="18" charset="0"/>
              </a:rPr>
              <a:t> </a:t>
            </a:r>
            <a:r>
              <a:rPr lang="de-DE" altLang="de-DE" dirty="0" err="1" smtClean="0">
                <a:cs typeface="Times New Roman" pitchFamily="18" charset="0"/>
              </a:rPr>
              <a:t>rather</a:t>
            </a:r>
            <a:r>
              <a:rPr lang="de-DE" altLang="de-DE" dirty="0" smtClean="0">
                <a:cs typeface="Times New Roman" pitchFamily="18" charset="0"/>
              </a:rPr>
              <a:t> </a:t>
            </a:r>
            <a:r>
              <a:rPr lang="de-DE" altLang="de-DE" dirty="0" err="1" smtClean="0">
                <a:cs typeface="Times New Roman" pitchFamily="18" charset="0"/>
              </a:rPr>
              <a:t>than</a:t>
            </a:r>
            <a:r>
              <a:rPr lang="de-DE" altLang="de-DE" dirty="0" smtClean="0">
                <a:cs typeface="Times New Roman" pitchFamily="18" charset="0"/>
              </a:rPr>
              <a:t> </a:t>
            </a:r>
            <a:r>
              <a:rPr lang="de-DE" altLang="de-DE" dirty="0" err="1" smtClean="0">
                <a:cs typeface="Times New Roman" pitchFamily="18" charset="0"/>
              </a:rPr>
              <a:t>being</a:t>
            </a:r>
            <a:r>
              <a:rPr lang="de-DE" altLang="de-DE" dirty="0" smtClean="0">
                <a:cs typeface="Times New Roman" pitchFamily="18" charset="0"/>
              </a:rPr>
              <a:t> limited </a:t>
            </a:r>
            <a:r>
              <a:rPr lang="de-DE" altLang="de-DE" dirty="0" err="1" smtClean="0">
                <a:cs typeface="Times New Roman" pitchFamily="18" charset="0"/>
              </a:rPr>
              <a:t>to</a:t>
            </a:r>
            <a:r>
              <a:rPr lang="de-DE" altLang="de-DE" dirty="0" smtClean="0">
                <a:cs typeface="Times New Roman" pitchFamily="18" charset="0"/>
              </a:rPr>
              <a:t> </a:t>
            </a:r>
            <a:r>
              <a:rPr lang="de-DE" altLang="de-DE" dirty="0" err="1" smtClean="0">
                <a:cs typeface="Times New Roman" pitchFamily="18" charset="0"/>
              </a:rPr>
              <a:t>mechanical</a:t>
            </a:r>
            <a:r>
              <a:rPr lang="de-DE" altLang="de-DE" dirty="0" smtClean="0">
                <a:cs typeface="Times New Roman" pitchFamily="18" charset="0"/>
              </a:rPr>
              <a:t> </a:t>
            </a:r>
            <a:r>
              <a:rPr lang="de-DE" altLang="de-DE" dirty="0" err="1" smtClean="0">
                <a:cs typeface="Times New Roman" pitchFamily="18" charset="0"/>
              </a:rPr>
              <a:t>operations</a:t>
            </a:r>
            <a:r>
              <a:rPr lang="de-DE" altLang="de-DE" dirty="0" smtClean="0">
                <a:cs typeface="Times New Roman" pitchFamily="18" charset="0"/>
              </a:rPr>
              <a:t>.  ….</a:t>
            </a:r>
          </a:p>
          <a:p>
            <a:pPr eaLnBrk="1" hangingPunct="1">
              <a:buFont typeface="Wingdings" pitchFamily="2" charset="2"/>
              <a:buNone/>
            </a:pPr>
            <a:r>
              <a:rPr lang="de-DE" altLang="de-DE" dirty="0" err="1" smtClean="0">
                <a:cs typeface="Times New Roman" pitchFamily="18" charset="0"/>
              </a:rPr>
              <a:t>Mathematical</a:t>
            </a:r>
            <a:r>
              <a:rPr lang="de-DE" altLang="de-DE" dirty="0" smtClean="0">
                <a:cs typeface="Times New Roman" pitchFamily="18" charset="0"/>
              </a:rPr>
              <a:t> </a:t>
            </a:r>
            <a:r>
              <a:rPr lang="de-DE" altLang="de-DE" dirty="0" err="1" smtClean="0">
                <a:cs typeface="Times New Roman" pitchFamily="18" charset="0"/>
              </a:rPr>
              <a:t>literacy</a:t>
            </a:r>
            <a:r>
              <a:rPr lang="de-DE" altLang="de-DE" dirty="0" smtClean="0">
                <a:cs typeface="Times New Roman" pitchFamily="18" charset="0"/>
              </a:rPr>
              <a:t> also </a:t>
            </a:r>
            <a:r>
              <a:rPr lang="de-DE" altLang="de-DE" dirty="0" err="1" smtClean="0">
                <a:cs typeface="Times New Roman" pitchFamily="18" charset="0"/>
              </a:rPr>
              <a:t>implies</a:t>
            </a:r>
            <a:r>
              <a:rPr lang="de-DE" altLang="de-DE" dirty="0" smtClean="0">
                <a:cs typeface="Times New Roman" pitchFamily="18" charset="0"/>
              </a:rPr>
              <a:t>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ability</a:t>
            </a:r>
            <a:r>
              <a:rPr lang="de-DE" altLang="de-DE" dirty="0" smtClean="0">
                <a:cs typeface="Times New Roman" pitchFamily="18" charset="0"/>
              </a:rPr>
              <a:t> </a:t>
            </a:r>
            <a:r>
              <a:rPr lang="de-DE" altLang="de-DE" dirty="0" err="1" smtClean="0">
                <a:cs typeface="Times New Roman" pitchFamily="18" charset="0"/>
              </a:rPr>
              <a:t>to</a:t>
            </a:r>
            <a:r>
              <a:rPr lang="de-DE" altLang="de-DE" dirty="0" smtClean="0">
                <a:cs typeface="Times New Roman" pitchFamily="18" charset="0"/>
              </a:rPr>
              <a:t> </a:t>
            </a:r>
            <a:r>
              <a:rPr lang="de-DE" altLang="de-DE" dirty="0" err="1" smtClean="0">
                <a:cs typeface="Times New Roman" pitchFamily="18" charset="0"/>
              </a:rPr>
              <a:t>pose</a:t>
            </a:r>
            <a:r>
              <a:rPr lang="de-DE" altLang="de-DE" dirty="0" smtClean="0">
                <a:cs typeface="Times New Roman" pitchFamily="18" charset="0"/>
              </a:rPr>
              <a:t> and </a:t>
            </a:r>
            <a:r>
              <a:rPr lang="de-DE" altLang="de-DE" dirty="0" err="1" smtClean="0">
                <a:cs typeface="Times New Roman" pitchFamily="18" charset="0"/>
              </a:rPr>
              <a:t>solve</a:t>
            </a:r>
            <a:r>
              <a:rPr lang="de-DE" altLang="de-DE" dirty="0" smtClean="0">
                <a:cs typeface="Times New Roman" pitchFamily="18" charset="0"/>
              </a:rPr>
              <a:t> </a:t>
            </a:r>
            <a:r>
              <a:rPr lang="de-DE" altLang="de-DE" dirty="0" err="1" smtClean="0">
                <a:cs typeface="Times New Roman" pitchFamily="18" charset="0"/>
              </a:rPr>
              <a:t>mathematical</a:t>
            </a:r>
            <a:r>
              <a:rPr lang="de-DE" altLang="de-DE" dirty="0" smtClean="0">
                <a:cs typeface="Times New Roman" pitchFamily="18" charset="0"/>
              </a:rPr>
              <a:t> </a:t>
            </a:r>
            <a:r>
              <a:rPr lang="de-DE" altLang="de-DE" dirty="0" err="1" smtClean="0">
                <a:cs typeface="Times New Roman" pitchFamily="18" charset="0"/>
              </a:rPr>
              <a:t>problems</a:t>
            </a:r>
            <a:r>
              <a:rPr lang="de-DE" altLang="de-DE" dirty="0" smtClean="0">
                <a:cs typeface="Times New Roman" pitchFamily="18" charset="0"/>
              </a:rPr>
              <a:t> in a </a:t>
            </a:r>
            <a:r>
              <a:rPr lang="de-DE" altLang="de-DE" dirty="0" err="1" smtClean="0">
                <a:cs typeface="Times New Roman" pitchFamily="18" charset="0"/>
              </a:rPr>
              <a:t>variety</a:t>
            </a:r>
            <a:r>
              <a:rPr lang="de-DE" altLang="de-DE" dirty="0" smtClean="0">
                <a:cs typeface="Times New Roman" pitchFamily="18" charset="0"/>
              </a:rPr>
              <a:t> </a:t>
            </a:r>
            <a:r>
              <a:rPr lang="de-DE" altLang="de-DE" dirty="0" err="1" smtClean="0">
                <a:cs typeface="Times New Roman" pitchFamily="18" charset="0"/>
              </a:rPr>
              <a:t>of</a:t>
            </a:r>
            <a:r>
              <a:rPr lang="de-DE" altLang="de-DE" dirty="0" smtClean="0">
                <a:cs typeface="Times New Roman" pitchFamily="18" charset="0"/>
              </a:rPr>
              <a:t> </a:t>
            </a:r>
            <a:r>
              <a:rPr lang="de-DE" altLang="de-DE" dirty="0" err="1" smtClean="0">
                <a:cs typeface="Times New Roman" pitchFamily="18" charset="0"/>
              </a:rPr>
              <a:t>situations</a:t>
            </a:r>
            <a:r>
              <a:rPr lang="de-DE" altLang="de-DE" dirty="0" smtClean="0">
                <a:cs typeface="Times New Roman" pitchFamily="18" charset="0"/>
              </a:rPr>
              <a:t>,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well</a:t>
            </a:r>
            <a:r>
              <a:rPr lang="de-DE" altLang="de-DE" dirty="0" smtClean="0">
                <a:cs typeface="Times New Roman" pitchFamily="18" charset="0"/>
              </a:rPr>
              <a:t>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the</a:t>
            </a:r>
            <a:r>
              <a:rPr lang="de-DE" altLang="de-DE" dirty="0" smtClean="0">
                <a:cs typeface="Times New Roman" pitchFamily="18" charset="0"/>
              </a:rPr>
              <a:t> </a:t>
            </a:r>
            <a:r>
              <a:rPr lang="de-DE" altLang="de-DE" dirty="0" err="1" smtClean="0">
                <a:cs typeface="Times New Roman" pitchFamily="18" charset="0"/>
              </a:rPr>
              <a:t>inclination</a:t>
            </a:r>
            <a:r>
              <a:rPr lang="de-DE" altLang="de-DE" dirty="0" smtClean="0">
                <a:cs typeface="Times New Roman" pitchFamily="18" charset="0"/>
              </a:rPr>
              <a:t> </a:t>
            </a:r>
            <a:r>
              <a:rPr lang="de-DE" altLang="de-DE" dirty="0" err="1" smtClean="0">
                <a:cs typeface="Times New Roman" pitchFamily="18" charset="0"/>
              </a:rPr>
              <a:t>to</a:t>
            </a:r>
            <a:r>
              <a:rPr lang="de-DE" altLang="de-DE" dirty="0" smtClean="0">
                <a:cs typeface="Times New Roman" pitchFamily="18" charset="0"/>
              </a:rPr>
              <a:t> do so, </a:t>
            </a:r>
            <a:r>
              <a:rPr lang="de-DE" altLang="de-DE" dirty="0" err="1" smtClean="0">
                <a:cs typeface="Times New Roman" pitchFamily="18" charset="0"/>
              </a:rPr>
              <a:t>which</a:t>
            </a:r>
            <a:r>
              <a:rPr lang="de-DE" altLang="de-DE" dirty="0" smtClean="0">
                <a:cs typeface="Times New Roman" pitchFamily="18" charset="0"/>
              </a:rPr>
              <a:t> </a:t>
            </a:r>
            <a:r>
              <a:rPr lang="de-DE" altLang="de-DE" dirty="0" err="1" smtClean="0">
                <a:cs typeface="Times New Roman" pitchFamily="18" charset="0"/>
              </a:rPr>
              <a:t>often</a:t>
            </a:r>
            <a:r>
              <a:rPr lang="de-DE" altLang="de-DE" dirty="0" smtClean="0">
                <a:cs typeface="Times New Roman" pitchFamily="18" charset="0"/>
              </a:rPr>
              <a:t> </a:t>
            </a:r>
            <a:r>
              <a:rPr lang="de-DE" altLang="de-DE" dirty="0" err="1" smtClean="0">
                <a:cs typeface="Times New Roman" pitchFamily="18" charset="0"/>
              </a:rPr>
              <a:t>relies</a:t>
            </a:r>
            <a:r>
              <a:rPr lang="de-DE" altLang="de-DE" dirty="0" smtClean="0">
                <a:cs typeface="Times New Roman" pitchFamily="18" charset="0"/>
              </a:rPr>
              <a:t> on personal </a:t>
            </a:r>
            <a:r>
              <a:rPr lang="de-DE" altLang="de-DE" dirty="0" err="1" smtClean="0">
                <a:cs typeface="Times New Roman" pitchFamily="18" charset="0"/>
              </a:rPr>
              <a:t>traits</a:t>
            </a:r>
            <a:r>
              <a:rPr lang="de-DE" altLang="de-DE" dirty="0" smtClean="0">
                <a:cs typeface="Times New Roman" pitchFamily="18" charset="0"/>
              </a:rPr>
              <a:t> such </a:t>
            </a:r>
            <a:r>
              <a:rPr lang="de-DE" altLang="de-DE" dirty="0" err="1" smtClean="0">
                <a:cs typeface="Times New Roman" pitchFamily="18" charset="0"/>
              </a:rPr>
              <a:t>as</a:t>
            </a:r>
            <a:r>
              <a:rPr lang="de-DE" altLang="de-DE" dirty="0" smtClean="0">
                <a:cs typeface="Times New Roman" pitchFamily="18" charset="0"/>
              </a:rPr>
              <a:t> </a:t>
            </a:r>
            <a:r>
              <a:rPr lang="de-DE" altLang="de-DE" dirty="0" err="1" smtClean="0">
                <a:cs typeface="Times New Roman" pitchFamily="18" charset="0"/>
              </a:rPr>
              <a:t>self-confidence</a:t>
            </a:r>
            <a:r>
              <a:rPr lang="de-DE" altLang="de-DE" dirty="0" smtClean="0">
                <a:cs typeface="Times New Roman" pitchFamily="18" charset="0"/>
              </a:rPr>
              <a:t> and </a:t>
            </a:r>
            <a:r>
              <a:rPr lang="de-DE" altLang="de-DE" dirty="0" err="1" smtClean="0">
                <a:cs typeface="Times New Roman" pitchFamily="18" charset="0"/>
              </a:rPr>
              <a:t>curiosity</a:t>
            </a:r>
            <a:r>
              <a:rPr lang="de-DE" altLang="de-DE" dirty="0" smtClean="0">
                <a:cs typeface="Times New Roman" pitchFamily="18" charset="0"/>
              </a:rPr>
              <a:t>.“</a:t>
            </a:r>
            <a:endParaRPr lang="de-DE" altLang="de-DE" dirty="0" smtClean="0"/>
          </a:p>
          <a:p>
            <a:endParaRPr lang="de-DE" altLang="de-DE" sz="2600" dirty="0" smtClean="0"/>
          </a:p>
        </p:txBody>
      </p:sp>
    </p:spTree>
    <p:extLst>
      <p:ext uri="{BB962C8B-B14F-4D97-AF65-F5344CB8AC3E}">
        <p14:creationId xmlns:p14="http://schemas.microsoft.com/office/powerpoint/2010/main" val="33798223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Similar</a:t>
            </a:r>
            <a:r>
              <a:rPr lang="de-DE" dirty="0" smtClean="0"/>
              <a:t> </a:t>
            </a:r>
            <a:r>
              <a:rPr lang="de-DE" dirty="0" err="1" smtClean="0"/>
              <a:t>approach</a:t>
            </a:r>
            <a:r>
              <a:rPr lang="de-DE" dirty="0" smtClean="0"/>
              <a:t>: </a:t>
            </a:r>
            <a:r>
              <a:rPr lang="de-DE" dirty="0" err="1" smtClean="0"/>
              <a:t>Numeracy</a:t>
            </a:r>
            <a:r>
              <a:rPr lang="de-DE" dirty="0" smtClean="0"/>
              <a:t> </a:t>
            </a:r>
            <a:endParaRPr lang="de-DE" dirty="0"/>
          </a:p>
        </p:txBody>
      </p:sp>
      <p:sp>
        <p:nvSpPr>
          <p:cNvPr id="3" name="Inhaltsplatzhalter 2"/>
          <p:cNvSpPr>
            <a:spLocks noGrp="1"/>
          </p:cNvSpPr>
          <p:nvPr>
            <p:ph idx="1"/>
          </p:nvPr>
        </p:nvSpPr>
        <p:spPr/>
        <p:txBody>
          <a:bodyPr/>
          <a:lstStyle/>
          <a:p>
            <a:r>
              <a:rPr lang="en-US" dirty="0" smtClean="0"/>
              <a:t>“Numeracy </a:t>
            </a:r>
            <a:r>
              <a:rPr lang="en-US" dirty="0"/>
              <a:t>is increasingly seen as fundamental to developing students’ capacities to use mathematics to function as informed and reflective citizens, to contribute to society through paid work, and in other aspects of community </a:t>
            </a:r>
            <a:r>
              <a:rPr lang="en-US" dirty="0" smtClean="0"/>
              <a:t>life” </a:t>
            </a:r>
            <a:r>
              <a:rPr lang="en-US" dirty="0"/>
              <a:t>(Steen, 2001</a:t>
            </a:r>
            <a:r>
              <a:rPr lang="en-US" dirty="0" smtClean="0"/>
              <a:t>).</a:t>
            </a:r>
          </a:p>
          <a:p>
            <a:pPr eaLnBrk="1" hangingPunct="1"/>
            <a:r>
              <a:rPr lang="en-US" dirty="0"/>
              <a:t>An Australian definition of numeracy (AAMT, 1997):</a:t>
            </a:r>
          </a:p>
          <a:p>
            <a:pPr marL="0" indent="0" eaLnBrk="1" hangingPunct="1"/>
            <a:r>
              <a:rPr lang="en-US" dirty="0" smtClean="0"/>
              <a:t>“To </a:t>
            </a:r>
            <a:r>
              <a:rPr lang="en-US" dirty="0"/>
              <a:t>be numerate is to use mathematics effectively to meet the general demands of life at home, in paid work, and for participation in community and civic life</a:t>
            </a:r>
            <a:r>
              <a:rPr lang="en-US" dirty="0" smtClean="0"/>
              <a:t>.”</a:t>
            </a:r>
          </a:p>
          <a:p>
            <a:endParaRPr lang="en-US" dirty="0"/>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58</a:t>
            </a:fld>
            <a:endParaRPr lang="de-DE" dirty="0"/>
          </a:p>
        </p:txBody>
      </p:sp>
    </p:spTree>
    <p:extLst>
      <p:ext uri="{BB962C8B-B14F-4D97-AF65-F5344CB8AC3E}">
        <p14:creationId xmlns:p14="http://schemas.microsoft.com/office/powerpoint/2010/main" val="4758298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Distinguishing</a:t>
            </a:r>
            <a:r>
              <a:rPr lang="de-DE" dirty="0" smtClean="0"/>
              <a:t> </a:t>
            </a:r>
            <a:r>
              <a:rPr lang="de-DE" dirty="0" err="1" smtClean="0"/>
              <a:t>numeracy</a:t>
            </a:r>
            <a:r>
              <a:rPr lang="de-DE" dirty="0" smtClean="0"/>
              <a:t> </a:t>
            </a:r>
            <a:r>
              <a:rPr lang="de-DE" dirty="0" err="1" smtClean="0"/>
              <a:t>from</a:t>
            </a:r>
            <a:r>
              <a:rPr lang="de-DE" dirty="0" smtClean="0"/>
              <a:t> </a:t>
            </a:r>
            <a:r>
              <a:rPr lang="de-DE" dirty="0" err="1" smtClean="0"/>
              <a:t>mathematics</a:t>
            </a:r>
            <a:r>
              <a:rPr lang="de-DE" dirty="0" smtClean="0"/>
              <a:t> and </a:t>
            </a:r>
            <a:r>
              <a:rPr lang="de-DE" dirty="0" err="1" smtClean="0"/>
              <a:t>modelling</a:t>
            </a:r>
            <a:r>
              <a:rPr lang="de-DE" dirty="0" smtClean="0"/>
              <a:t> </a:t>
            </a:r>
            <a:endParaRPr lang="de-DE" dirty="0"/>
          </a:p>
        </p:txBody>
      </p:sp>
      <p:sp>
        <p:nvSpPr>
          <p:cNvPr id="3" name="Inhaltsplatzhalter 2"/>
          <p:cNvSpPr>
            <a:spLocks noGrp="1"/>
          </p:cNvSpPr>
          <p:nvPr>
            <p:ph idx="1"/>
          </p:nvPr>
        </p:nvSpPr>
        <p:spPr/>
        <p:txBody>
          <a:bodyPr/>
          <a:lstStyle/>
          <a:p>
            <a:pPr marL="0" indent="0" eaLnBrk="1" hangingPunct="1">
              <a:lnSpc>
                <a:spcPct val="110000"/>
              </a:lnSpc>
            </a:pPr>
            <a:r>
              <a:rPr lang="en-US" b="1" dirty="0"/>
              <a:t>Mathematics</a:t>
            </a:r>
            <a:r>
              <a:rPr lang="en-US" dirty="0"/>
              <a:t> </a:t>
            </a:r>
            <a:r>
              <a:rPr lang="en-US" dirty="0" smtClean="0"/>
              <a:t>is </a:t>
            </a:r>
            <a:r>
              <a:rPr lang="en-US" dirty="0" err="1" smtClean="0"/>
              <a:t>characterised</a:t>
            </a:r>
            <a:r>
              <a:rPr lang="en-US" dirty="0" smtClean="0"/>
              <a:t> by </a:t>
            </a:r>
            <a:r>
              <a:rPr lang="en-US" b="1" dirty="0" smtClean="0"/>
              <a:t>abstraction, aims for general patterns</a:t>
            </a:r>
            <a:r>
              <a:rPr lang="en-US" dirty="0" smtClean="0"/>
              <a:t> </a:t>
            </a:r>
          </a:p>
          <a:p>
            <a:pPr marL="0" indent="0" eaLnBrk="1" hangingPunct="1">
              <a:lnSpc>
                <a:spcPct val="110000"/>
              </a:lnSpc>
            </a:pPr>
            <a:r>
              <a:rPr lang="en-US" b="1" dirty="0" smtClean="0"/>
              <a:t>Modelling</a:t>
            </a:r>
            <a:r>
              <a:rPr lang="en-US" dirty="0" smtClean="0"/>
              <a:t> aims for more than specific solutions, development of general </a:t>
            </a:r>
            <a:r>
              <a:rPr lang="en-US" b="1" dirty="0" smtClean="0"/>
              <a:t>models</a:t>
            </a:r>
            <a:r>
              <a:rPr lang="en-US" dirty="0" smtClean="0"/>
              <a:t>, which can be used in several situations, </a:t>
            </a:r>
            <a:r>
              <a:rPr lang="en-US" b="1" dirty="0" smtClean="0"/>
              <a:t>not useful mathematics </a:t>
            </a:r>
          </a:p>
          <a:p>
            <a:pPr marL="0" indent="0" eaLnBrk="1" hangingPunct="1">
              <a:lnSpc>
                <a:spcPct val="110000"/>
              </a:lnSpc>
            </a:pPr>
            <a:r>
              <a:rPr lang="en-US" b="1" dirty="0" smtClean="0"/>
              <a:t>Numeracy</a:t>
            </a:r>
            <a:r>
              <a:rPr lang="en-US" dirty="0" smtClean="0"/>
              <a:t> is</a:t>
            </a:r>
            <a:r>
              <a:rPr lang="en-US" b="1" dirty="0" smtClean="0"/>
              <a:t> context-bound</a:t>
            </a:r>
            <a:r>
              <a:rPr lang="en-US" dirty="0" smtClean="0"/>
              <a:t>, relies on specific methods, quite often rule of thumbs or personally developed approaches. </a:t>
            </a:r>
            <a:endParaRPr lang="en-US" dirty="0"/>
          </a:p>
          <a:p>
            <a:endParaRPr lang="en-US" sz="2600" b="1" dirty="0" smtClean="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59</a:t>
            </a:fld>
            <a:endParaRPr lang="de-DE" dirty="0"/>
          </a:p>
        </p:txBody>
      </p:sp>
    </p:spTree>
    <p:extLst>
      <p:ext uri="{BB962C8B-B14F-4D97-AF65-F5344CB8AC3E}">
        <p14:creationId xmlns:p14="http://schemas.microsoft.com/office/powerpoint/2010/main" val="3296504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67544" y="1556792"/>
            <a:ext cx="8146230" cy="4536032"/>
          </a:xfrm>
        </p:spPr>
        <p:txBody>
          <a:bodyPr/>
          <a:lstStyle/>
          <a:p>
            <a:pPr>
              <a:lnSpc>
                <a:spcPct val="90000"/>
              </a:lnSpc>
              <a:spcAft>
                <a:spcPct val="10000"/>
              </a:spcAft>
            </a:pPr>
            <a:r>
              <a:rPr lang="en-GB" altLang="de-DE" sz="2400" b="1" dirty="0" smtClean="0">
                <a:cs typeface="Times New Roman" pitchFamily="18" charset="0"/>
              </a:rPr>
              <a:t>Central aim of mathematical modelling:</a:t>
            </a:r>
          </a:p>
          <a:p>
            <a:pPr>
              <a:lnSpc>
                <a:spcPct val="90000"/>
              </a:lnSpc>
              <a:spcAft>
                <a:spcPct val="10000"/>
              </a:spcAft>
            </a:pPr>
            <a:r>
              <a:rPr lang="en-GB" altLang="de-DE" sz="2400" b="1" dirty="0" smtClean="0">
                <a:cs typeface="Times New Roman" pitchFamily="18" charset="0"/>
              </a:rPr>
              <a:t> </a:t>
            </a:r>
            <a:r>
              <a:rPr lang="en-GB" altLang="de-DE" sz="2400" dirty="0" smtClean="0">
                <a:cs typeface="Times New Roman" pitchFamily="18" charset="0"/>
              </a:rPr>
              <a:t>to answer the questions </a:t>
            </a:r>
          </a:p>
          <a:p>
            <a:pPr>
              <a:lnSpc>
                <a:spcPct val="90000"/>
              </a:lnSpc>
              <a:spcAft>
                <a:spcPct val="10000"/>
              </a:spcAft>
              <a:buFont typeface="Arial" panose="020B0604020202020204" pitchFamily="34" charset="0"/>
              <a:buChar char="•"/>
            </a:pPr>
            <a:r>
              <a:rPr lang="en-GB" altLang="de-DE" sz="2400" b="1" dirty="0" smtClean="0">
                <a:cs typeface="Times New Roman" pitchFamily="18" charset="0"/>
              </a:rPr>
              <a:t>why shall children learn mathematics </a:t>
            </a:r>
            <a:r>
              <a:rPr lang="en-GB" altLang="de-DE" sz="2400" dirty="0" smtClean="0">
                <a:cs typeface="Times New Roman" pitchFamily="18" charset="0"/>
              </a:rPr>
              <a:t>and </a:t>
            </a:r>
          </a:p>
          <a:p>
            <a:pPr>
              <a:lnSpc>
                <a:spcPct val="90000"/>
              </a:lnSpc>
              <a:spcAft>
                <a:spcPct val="10000"/>
              </a:spcAft>
              <a:buFont typeface="Arial" panose="020B0604020202020204" pitchFamily="34" charset="0"/>
              <a:buChar char="•"/>
            </a:pPr>
            <a:r>
              <a:rPr lang="en-GB" altLang="de-DE" sz="2400" b="1" dirty="0" smtClean="0">
                <a:cs typeface="Times New Roman" pitchFamily="18" charset="0"/>
              </a:rPr>
              <a:t>how </a:t>
            </a:r>
            <a:r>
              <a:rPr lang="en-GB" altLang="de-DE" sz="2400" dirty="0" smtClean="0">
                <a:cs typeface="Times New Roman" pitchFamily="18" charset="0"/>
              </a:rPr>
              <a:t>can we </a:t>
            </a:r>
            <a:r>
              <a:rPr lang="en-GB" altLang="de-DE" sz="2400" b="1" dirty="0" smtClean="0">
                <a:cs typeface="Times New Roman" pitchFamily="18" charset="0"/>
              </a:rPr>
              <a:t>enable children </a:t>
            </a:r>
            <a:r>
              <a:rPr lang="en-GB" altLang="de-DE" sz="2400" dirty="0" smtClean="0">
                <a:cs typeface="Times New Roman" pitchFamily="18" charset="0"/>
              </a:rPr>
              <a:t>to</a:t>
            </a:r>
            <a:r>
              <a:rPr lang="en-GB" altLang="de-DE" sz="2400" b="1" dirty="0" smtClean="0">
                <a:cs typeface="Times New Roman" pitchFamily="18" charset="0"/>
              </a:rPr>
              <a:t> use mathematics </a:t>
            </a:r>
            <a:r>
              <a:rPr lang="en-GB" altLang="de-DE" sz="2400" dirty="0" smtClean="0">
                <a:cs typeface="Times New Roman" pitchFamily="18" charset="0"/>
              </a:rPr>
              <a:t>in order to </a:t>
            </a:r>
            <a:r>
              <a:rPr lang="en-GB" altLang="de-DE" sz="2400" b="1" dirty="0" smtClean="0">
                <a:cs typeface="Times New Roman" pitchFamily="18" charset="0"/>
              </a:rPr>
              <a:t>solve real world problems</a:t>
            </a:r>
            <a:r>
              <a:rPr lang="en-GB" altLang="de-DE" sz="2400" dirty="0">
                <a:cs typeface="Times New Roman" pitchFamily="18" charset="0"/>
              </a:rPr>
              <a:t> </a:t>
            </a:r>
            <a:r>
              <a:rPr lang="en-GB" altLang="de-DE" sz="2400" dirty="0" smtClean="0">
                <a:cs typeface="Times New Roman" pitchFamily="18" charset="0"/>
              </a:rPr>
              <a:t>or more specific (for APEC) to </a:t>
            </a:r>
            <a:r>
              <a:rPr lang="en-GB" altLang="de-DE" sz="2400" b="1" dirty="0" smtClean="0">
                <a:cs typeface="Times New Roman" pitchFamily="18" charset="0"/>
              </a:rPr>
              <a:t>use mathematics in emergency situations</a:t>
            </a:r>
          </a:p>
        </p:txBody>
      </p:sp>
    </p:spTree>
    <p:extLst>
      <p:ext uri="{BB962C8B-B14F-4D97-AF65-F5344CB8AC3E}">
        <p14:creationId xmlns:p14="http://schemas.microsoft.com/office/powerpoint/2010/main" val="29708868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Numeracy is an across the curriculum commitment</a:t>
            </a:r>
            <a:br>
              <a:rPr lang="en-US" dirty="0"/>
            </a:br>
            <a:endParaRPr lang="de-DE" dirty="0"/>
          </a:p>
        </p:txBody>
      </p:sp>
      <p:sp>
        <p:nvSpPr>
          <p:cNvPr id="3" name="Inhaltsplatzhalter 2"/>
          <p:cNvSpPr>
            <a:spLocks noGrp="1"/>
          </p:cNvSpPr>
          <p:nvPr>
            <p:ph idx="1"/>
          </p:nvPr>
        </p:nvSpPr>
        <p:spPr>
          <a:xfrm>
            <a:off x="395536" y="2132856"/>
            <a:ext cx="8352464" cy="3879144"/>
          </a:xfrm>
        </p:spPr>
        <p:txBody>
          <a:bodyPr/>
          <a:lstStyle/>
          <a:p>
            <a:pPr eaLnBrk="1" hangingPunct="1">
              <a:lnSpc>
                <a:spcPct val="90000"/>
              </a:lnSpc>
            </a:pPr>
            <a:r>
              <a:rPr lang="en-US" dirty="0" smtClean="0"/>
              <a:t>Australian </a:t>
            </a:r>
            <a:r>
              <a:rPr lang="en-US" dirty="0"/>
              <a:t>National Numeracy Review (2008, p. 7) :</a:t>
            </a:r>
          </a:p>
          <a:p>
            <a:pPr marL="0" eaLnBrk="1" hangingPunct="1">
              <a:lnSpc>
                <a:spcPct val="90000"/>
              </a:lnSpc>
            </a:pPr>
            <a:r>
              <a:rPr lang="en-US" dirty="0"/>
              <a:t>“That all systems and schools </a:t>
            </a:r>
            <a:r>
              <a:rPr lang="en-US" dirty="0" err="1"/>
              <a:t>recognise</a:t>
            </a:r>
            <a:r>
              <a:rPr lang="en-US" dirty="0"/>
              <a:t> that, while mathematics can be taught in the context of mathematics lessons, the development of numeracy requires experience in the use of mathematics </a:t>
            </a:r>
            <a:r>
              <a:rPr lang="en-US" i="1" dirty="0"/>
              <a:t>beyond the mathematics classroom</a:t>
            </a:r>
            <a:r>
              <a:rPr lang="en-US" dirty="0"/>
              <a:t>, and hence requires an </a:t>
            </a:r>
            <a:r>
              <a:rPr lang="en-US" i="1" dirty="0"/>
              <a:t>across the curriculum commitment</a:t>
            </a:r>
            <a:r>
              <a:rPr lang="en-US" dirty="0" smtClean="0"/>
              <a:t>.”</a:t>
            </a:r>
          </a:p>
          <a:p>
            <a:pPr marL="0" eaLnBrk="1" hangingPunct="1">
              <a:lnSpc>
                <a:spcPct val="90000"/>
              </a:lnSpc>
            </a:pPr>
            <a:endParaRPr lang="en-US" dirty="0"/>
          </a:p>
          <a:p>
            <a:pPr marL="0" eaLnBrk="1" hangingPunct="1">
              <a:lnSpc>
                <a:spcPct val="90000"/>
              </a:lnSpc>
            </a:pPr>
            <a:r>
              <a:rPr lang="en-US" dirty="0" smtClean="0"/>
              <a:t>Consequently: </a:t>
            </a:r>
            <a:r>
              <a:rPr lang="en-US" dirty="0"/>
              <a:t>Numeracy as a General Capability in the Australian </a:t>
            </a:r>
            <a:r>
              <a:rPr lang="en-US" dirty="0" smtClean="0"/>
              <a:t>Curriculum</a:t>
            </a:r>
          </a:p>
          <a:p>
            <a:pPr marL="0" eaLnBrk="1" hangingPunct="1">
              <a:lnSpc>
                <a:spcPct val="90000"/>
              </a:lnSpc>
            </a:pPr>
            <a:r>
              <a:rPr lang="en-US" dirty="0" smtClean="0"/>
              <a:t>Large ongoing promotion projects, e.g. by Dole, Forgasz, Geiger, Goos</a:t>
            </a:r>
          </a:p>
          <a:p>
            <a:pPr marL="0" eaLnBrk="1" hangingPunct="1">
              <a:lnSpc>
                <a:spcPct val="90000"/>
              </a:lnSpc>
            </a:pPr>
            <a:endParaRPr lang="en-US" dirty="0" smtClean="0"/>
          </a:p>
          <a:p>
            <a:endParaRPr lang="de-DE" sz="2600" b="1" dirty="0"/>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60</a:t>
            </a:fld>
            <a:endParaRPr lang="de-DE" dirty="0"/>
          </a:p>
        </p:txBody>
      </p:sp>
    </p:spTree>
    <p:extLst>
      <p:ext uri="{BB962C8B-B14F-4D97-AF65-F5344CB8AC3E}">
        <p14:creationId xmlns:p14="http://schemas.microsoft.com/office/powerpoint/2010/main" val="30836770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Important questions </a:t>
            </a:r>
            <a:r>
              <a:rPr lang="en-US" dirty="0"/>
              <a:t>for next conference </a:t>
            </a:r>
            <a:r>
              <a:rPr lang="en-US" dirty="0" smtClean="0"/>
              <a:t>:</a:t>
            </a:r>
            <a:endParaRPr lang="de-DE" dirty="0"/>
          </a:p>
        </p:txBody>
      </p:sp>
      <p:sp>
        <p:nvSpPr>
          <p:cNvPr id="3" name="Inhaltsplatzhalter 2"/>
          <p:cNvSpPr>
            <a:spLocks noGrp="1"/>
          </p:cNvSpPr>
          <p:nvPr>
            <p:ph idx="1"/>
          </p:nvPr>
        </p:nvSpPr>
        <p:spPr>
          <a:xfrm>
            <a:off x="323528" y="2492896"/>
            <a:ext cx="8424472" cy="3519104"/>
          </a:xfrm>
        </p:spPr>
        <p:txBody>
          <a:bodyPr/>
          <a:lstStyle/>
          <a:p>
            <a:pPr>
              <a:buFontTx/>
              <a:buChar char="-"/>
            </a:pPr>
            <a:r>
              <a:rPr lang="en-US" sz="2400" dirty="0" smtClean="0"/>
              <a:t>How far are </a:t>
            </a:r>
            <a:r>
              <a:rPr lang="en-US" sz="2400" dirty="0"/>
              <a:t>numeracy or mathematical literacy adequate didactical approaches for preparing for the future</a:t>
            </a:r>
            <a:r>
              <a:rPr lang="en-US" sz="2400" dirty="0" smtClean="0"/>
              <a:t>?</a:t>
            </a:r>
          </a:p>
          <a:p>
            <a:pPr>
              <a:buFontTx/>
              <a:buChar char="-"/>
            </a:pPr>
            <a:r>
              <a:rPr lang="en-US" sz="2400" dirty="0" smtClean="0"/>
              <a:t>How can modelling activities for preparing for the future look like?</a:t>
            </a:r>
            <a:r>
              <a:rPr lang="en-US" dirty="0"/>
              <a:t/>
            </a:r>
            <a:br>
              <a:rPr lang="en-US" dirty="0"/>
            </a:br>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61</a:t>
            </a:fld>
            <a:endParaRPr lang="de-DE" dirty="0"/>
          </a:p>
        </p:txBody>
      </p:sp>
    </p:spTree>
    <p:extLst>
      <p:ext uri="{BB962C8B-B14F-4D97-AF65-F5344CB8AC3E}">
        <p14:creationId xmlns:p14="http://schemas.microsoft.com/office/powerpoint/2010/main" val="14196646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err="1" smtClean="0"/>
              <a:t>To</a:t>
            </a:r>
            <a:r>
              <a:rPr lang="de-DE" dirty="0" smtClean="0"/>
              <a:t> </a:t>
            </a:r>
            <a:r>
              <a:rPr lang="de-DE" dirty="0" err="1" smtClean="0"/>
              <a:t>summarise</a:t>
            </a:r>
            <a:r>
              <a:rPr lang="de-DE" dirty="0" smtClean="0"/>
              <a:t>: </a:t>
            </a:r>
            <a:endParaRPr lang="de-DE" dirty="0"/>
          </a:p>
        </p:txBody>
      </p:sp>
      <p:sp>
        <p:nvSpPr>
          <p:cNvPr id="3" name="Inhaltsplatzhalter 2"/>
          <p:cNvSpPr>
            <a:spLocks noGrp="1"/>
          </p:cNvSpPr>
          <p:nvPr>
            <p:ph idx="1"/>
          </p:nvPr>
        </p:nvSpPr>
        <p:spPr/>
        <p:txBody>
          <a:bodyPr/>
          <a:lstStyle/>
          <a:p>
            <a:r>
              <a:rPr lang="de-DE" dirty="0" err="1" smtClean="0"/>
              <a:t>Modelling</a:t>
            </a:r>
            <a:r>
              <a:rPr lang="de-DE" dirty="0" smtClean="0"/>
              <a:t> </a:t>
            </a:r>
            <a:r>
              <a:rPr lang="de-DE" dirty="0" err="1" smtClean="0"/>
              <a:t>as</a:t>
            </a:r>
            <a:r>
              <a:rPr lang="de-DE" dirty="0" smtClean="0"/>
              <a:t> an </a:t>
            </a:r>
            <a:r>
              <a:rPr lang="de-DE" dirty="0" err="1" smtClean="0"/>
              <a:t>established</a:t>
            </a:r>
            <a:r>
              <a:rPr lang="de-DE" dirty="0" smtClean="0"/>
              <a:t> </a:t>
            </a:r>
            <a:r>
              <a:rPr lang="de-DE" dirty="0" err="1" smtClean="0"/>
              <a:t>didactical</a:t>
            </a:r>
            <a:r>
              <a:rPr lang="de-DE" dirty="0" smtClean="0"/>
              <a:t> </a:t>
            </a:r>
            <a:r>
              <a:rPr lang="de-DE" dirty="0" err="1" smtClean="0"/>
              <a:t>approach</a:t>
            </a:r>
            <a:r>
              <a:rPr lang="de-DE" dirty="0" smtClean="0"/>
              <a:t> </a:t>
            </a:r>
            <a:r>
              <a:rPr lang="de-DE" dirty="0" err="1" smtClean="0"/>
              <a:t>can</a:t>
            </a:r>
            <a:r>
              <a:rPr lang="de-DE" dirty="0" smtClean="0"/>
              <a:t> </a:t>
            </a:r>
            <a:r>
              <a:rPr lang="de-DE" dirty="0" err="1" smtClean="0"/>
              <a:t>offer</a:t>
            </a:r>
            <a:r>
              <a:rPr lang="de-DE" dirty="0" smtClean="0"/>
              <a:t> </a:t>
            </a:r>
            <a:r>
              <a:rPr lang="de-DE" dirty="0" err="1" smtClean="0"/>
              <a:t>many</a:t>
            </a:r>
            <a:r>
              <a:rPr lang="de-DE" dirty="0" smtClean="0"/>
              <a:t> </a:t>
            </a:r>
            <a:r>
              <a:rPr lang="de-DE" dirty="0" err="1" smtClean="0"/>
              <a:t>examples</a:t>
            </a:r>
            <a:r>
              <a:rPr lang="de-DE" dirty="0" smtClean="0"/>
              <a:t> </a:t>
            </a:r>
            <a:r>
              <a:rPr lang="de-DE" dirty="0" err="1" smtClean="0"/>
              <a:t>for</a:t>
            </a:r>
            <a:r>
              <a:rPr lang="de-DE" dirty="0" smtClean="0"/>
              <a:t> </a:t>
            </a:r>
            <a:r>
              <a:rPr lang="de-DE" dirty="0" err="1" smtClean="0"/>
              <a:t>emergency</a:t>
            </a:r>
            <a:r>
              <a:rPr lang="de-DE" dirty="0" smtClean="0"/>
              <a:t> </a:t>
            </a:r>
            <a:r>
              <a:rPr lang="de-DE" dirty="0" err="1" smtClean="0"/>
              <a:t>preparedness</a:t>
            </a:r>
            <a:r>
              <a:rPr lang="de-DE" dirty="0" smtClean="0"/>
              <a:t>;</a:t>
            </a:r>
          </a:p>
          <a:p>
            <a:r>
              <a:rPr lang="de-DE" dirty="0" smtClean="0"/>
              <a:t>But </a:t>
            </a:r>
            <a:r>
              <a:rPr lang="de-DE" b="1" dirty="0" smtClean="0"/>
              <a:t>not </a:t>
            </a:r>
            <a:r>
              <a:rPr lang="de-DE" b="1" dirty="0" err="1" smtClean="0"/>
              <a:t>only</a:t>
            </a:r>
            <a:r>
              <a:rPr lang="de-DE" b="1" dirty="0" smtClean="0"/>
              <a:t> </a:t>
            </a:r>
            <a:r>
              <a:rPr lang="de-DE" b="1" dirty="0" err="1" smtClean="0"/>
              <a:t>examples</a:t>
            </a:r>
            <a:r>
              <a:rPr lang="de-DE" b="1" dirty="0" smtClean="0"/>
              <a:t> </a:t>
            </a:r>
            <a:r>
              <a:rPr lang="de-DE" dirty="0" err="1" smtClean="0"/>
              <a:t>are</a:t>
            </a:r>
            <a:r>
              <a:rPr lang="de-DE" dirty="0" smtClean="0"/>
              <a:t> </a:t>
            </a:r>
            <a:r>
              <a:rPr lang="de-DE" b="1" dirty="0" err="1" smtClean="0"/>
              <a:t>important</a:t>
            </a:r>
            <a:r>
              <a:rPr lang="de-DE" dirty="0" smtClean="0"/>
              <a:t>, but </a:t>
            </a:r>
            <a:r>
              <a:rPr lang="de-DE" dirty="0" smtClean="0"/>
              <a:t>also </a:t>
            </a:r>
            <a:r>
              <a:rPr lang="de-DE" b="1" dirty="0" err="1" smtClean="0"/>
              <a:t>ways</a:t>
            </a:r>
            <a:r>
              <a:rPr lang="de-DE" b="1" dirty="0" smtClean="0"/>
              <a:t> </a:t>
            </a:r>
            <a:r>
              <a:rPr lang="de-DE" b="1" dirty="0" err="1" smtClean="0"/>
              <a:t>of</a:t>
            </a:r>
            <a:r>
              <a:rPr lang="de-DE" b="1" dirty="0" smtClean="0"/>
              <a:t> </a:t>
            </a:r>
            <a:r>
              <a:rPr lang="de-DE" b="1" dirty="0" err="1" smtClean="0"/>
              <a:t>fostering</a:t>
            </a:r>
            <a:r>
              <a:rPr lang="de-DE" dirty="0" smtClean="0"/>
              <a:t> it.</a:t>
            </a:r>
          </a:p>
          <a:p>
            <a:r>
              <a:rPr lang="de-DE" dirty="0" err="1" smtClean="0"/>
              <a:t>If</a:t>
            </a:r>
            <a:r>
              <a:rPr lang="de-DE" dirty="0" smtClean="0"/>
              <a:t> </a:t>
            </a:r>
            <a:r>
              <a:rPr lang="de-DE" dirty="0" err="1" smtClean="0"/>
              <a:t>students</a:t>
            </a:r>
            <a:r>
              <a:rPr lang="de-DE" dirty="0" smtClean="0"/>
              <a:t> </a:t>
            </a:r>
            <a:r>
              <a:rPr lang="de-DE" dirty="0" err="1" smtClean="0"/>
              <a:t>shall</a:t>
            </a:r>
            <a:r>
              <a:rPr lang="de-DE" dirty="0" smtClean="0"/>
              <a:t> </a:t>
            </a:r>
            <a:r>
              <a:rPr lang="de-DE" dirty="0" err="1" smtClean="0"/>
              <a:t>really</a:t>
            </a:r>
            <a:r>
              <a:rPr lang="de-DE" dirty="0" smtClean="0"/>
              <a:t> </a:t>
            </a:r>
            <a:r>
              <a:rPr lang="de-DE" dirty="0" err="1" smtClean="0"/>
              <a:t>be</a:t>
            </a:r>
            <a:r>
              <a:rPr lang="de-DE" dirty="0" smtClean="0"/>
              <a:t> </a:t>
            </a:r>
            <a:r>
              <a:rPr lang="de-DE" dirty="0" err="1" smtClean="0"/>
              <a:t>prepared</a:t>
            </a:r>
            <a:r>
              <a:rPr lang="de-DE" dirty="0" smtClean="0"/>
              <a:t> </a:t>
            </a:r>
            <a:r>
              <a:rPr lang="de-DE" dirty="0" err="1" smtClean="0"/>
              <a:t>for</a:t>
            </a:r>
            <a:r>
              <a:rPr lang="de-DE" dirty="0" smtClean="0"/>
              <a:t> </a:t>
            </a:r>
            <a:r>
              <a:rPr lang="de-DE" dirty="0" err="1" smtClean="0"/>
              <a:t>emergency</a:t>
            </a:r>
            <a:r>
              <a:rPr lang="de-DE" dirty="0" smtClean="0"/>
              <a:t> </a:t>
            </a:r>
            <a:r>
              <a:rPr lang="de-DE" dirty="0" err="1" smtClean="0"/>
              <a:t>cases</a:t>
            </a:r>
            <a:r>
              <a:rPr lang="de-DE" dirty="0" smtClean="0"/>
              <a:t>: </a:t>
            </a:r>
          </a:p>
          <a:p>
            <a:pPr>
              <a:buFont typeface="Arial" panose="020B0604020202020204" pitchFamily="34" charset="0"/>
              <a:buChar char="•"/>
            </a:pPr>
            <a:r>
              <a:rPr lang="de-DE" dirty="0" err="1" smtClean="0"/>
              <a:t>they</a:t>
            </a:r>
            <a:r>
              <a:rPr lang="de-DE" dirty="0" smtClean="0"/>
              <a:t> </a:t>
            </a:r>
            <a:r>
              <a:rPr lang="de-DE" dirty="0" err="1" smtClean="0"/>
              <a:t>need</a:t>
            </a:r>
            <a:r>
              <a:rPr lang="de-DE" dirty="0" smtClean="0"/>
              <a:t> </a:t>
            </a:r>
            <a:r>
              <a:rPr lang="de-DE" dirty="0" err="1" smtClean="0"/>
              <a:t>to</a:t>
            </a:r>
            <a:r>
              <a:rPr lang="de-DE" dirty="0" smtClean="0"/>
              <a:t> </a:t>
            </a:r>
            <a:r>
              <a:rPr lang="de-DE" b="1" dirty="0" smtClean="0"/>
              <a:t>carry out </a:t>
            </a:r>
            <a:r>
              <a:rPr lang="de-DE" b="1" dirty="0" err="1" smtClean="0"/>
              <a:t>modelling</a:t>
            </a:r>
            <a:r>
              <a:rPr lang="de-DE" b="1" dirty="0" smtClean="0"/>
              <a:t> </a:t>
            </a:r>
            <a:r>
              <a:rPr lang="de-DE" b="1" dirty="0" err="1" smtClean="0"/>
              <a:t>processes</a:t>
            </a:r>
            <a:r>
              <a:rPr lang="de-DE" b="1" dirty="0" smtClean="0"/>
              <a:t> </a:t>
            </a:r>
            <a:r>
              <a:rPr lang="de-DE" b="1" dirty="0" err="1" smtClean="0"/>
              <a:t>by</a:t>
            </a:r>
            <a:r>
              <a:rPr lang="de-DE" b="1" dirty="0" smtClean="0"/>
              <a:t> </a:t>
            </a:r>
            <a:r>
              <a:rPr lang="de-DE" b="1" dirty="0" err="1" smtClean="0"/>
              <a:t>themselves</a:t>
            </a:r>
            <a:r>
              <a:rPr lang="de-DE" b="1" dirty="0" smtClean="0"/>
              <a:t> </a:t>
            </a:r>
            <a:r>
              <a:rPr lang="de-DE" dirty="0" smtClean="0"/>
              <a:t>(not a </a:t>
            </a:r>
            <a:r>
              <a:rPr lang="de-DE" dirty="0" err="1" smtClean="0"/>
              <a:t>spectator</a:t>
            </a:r>
            <a:r>
              <a:rPr lang="de-DE" dirty="0" smtClean="0"/>
              <a:t> </a:t>
            </a:r>
            <a:r>
              <a:rPr lang="de-DE" dirty="0" err="1" smtClean="0"/>
              <a:t>sport</a:t>
            </a:r>
            <a:r>
              <a:rPr lang="de-DE" dirty="0" smtClean="0"/>
              <a:t>)</a:t>
            </a:r>
          </a:p>
          <a:p>
            <a:pPr>
              <a:buFont typeface="Arial" panose="020B0604020202020204" pitchFamily="34" charset="0"/>
              <a:buChar char="•"/>
            </a:pPr>
            <a:r>
              <a:rPr lang="de-DE" dirty="0" err="1"/>
              <a:t>t</a:t>
            </a:r>
            <a:r>
              <a:rPr lang="de-DE" dirty="0" err="1" smtClean="0"/>
              <a:t>hey</a:t>
            </a:r>
            <a:r>
              <a:rPr lang="de-DE" dirty="0" smtClean="0"/>
              <a:t> </a:t>
            </a:r>
            <a:r>
              <a:rPr lang="de-DE" dirty="0" err="1" smtClean="0"/>
              <a:t>need</a:t>
            </a:r>
            <a:r>
              <a:rPr lang="de-DE" dirty="0" smtClean="0"/>
              <a:t> </a:t>
            </a:r>
            <a:r>
              <a:rPr lang="de-DE" dirty="0" err="1" smtClean="0"/>
              <a:t>to</a:t>
            </a:r>
            <a:r>
              <a:rPr lang="de-DE" dirty="0" smtClean="0"/>
              <a:t> </a:t>
            </a:r>
            <a:r>
              <a:rPr lang="de-DE" b="1" dirty="0" err="1" smtClean="0"/>
              <a:t>take</a:t>
            </a:r>
            <a:r>
              <a:rPr lang="de-DE" dirty="0" smtClean="0"/>
              <a:t> </a:t>
            </a:r>
            <a:r>
              <a:rPr lang="de-DE" dirty="0" err="1" smtClean="0"/>
              <a:t>the</a:t>
            </a:r>
            <a:r>
              <a:rPr lang="de-DE" dirty="0" smtClean="0"/>
              <a:t> </a:t>
            </a:r>
            <a:r>
              <a:rPr lang="de-DE" b="1" dirty="0" err="1" smtClean="0"/>
              <a:t>examples</a:t>
            </a:r>
            <a:r>
              <a:rPr lang="de-DE" dirty="0" smtClean="0"/>
              <a:t> </a:t>
            </a:r>
            <a:r>
              <a:rPr lang="de-DE" b="1" dirty="0" err="1" smtClean="0"/>
              <a:t>seriously</a:t>
            </a:r>
            <a:r>
              <a:rPr lang="de-DE" dirty="0" smtClean="0"/>
              <a:t>, </a:t>
            </a:r>
            <a:r>
              <a:rPr lang="de-DE" b="1" dirty="0" err="1" smtClean="0"/>
              <a:t>authentic</a:t>
            </a:r>
            <a:r>
              <a:rPr lang="de-DE" dirty="0" smtClean="0"/>
              <a:t> </a:t>
            </a:r>
            <a:r>
              <a:rPr lang="de-DE" b="1" dirty="0" err="1" smtClean="0"/>
              <a:t>examples</a:t>
            </a:r>
            <a:r>
              <a:rPr lang="de-DE" dirty="0" smtClean="0"/>
              <a:t> </a:t>
            </a:r>
            <a:r>
              <a:rPr lang="de-DE" dirty="0" err="1" smtClean="0"/>
              <a:t>are</a:t>
            </a:r>
            <a:r>
              <a:rPr lang="de-DE" dirty="0" smtClean="0"/>
              <a:t> </a:t>
            </a:r>
            <a:r>
              <a:rPr lang="de-DE" dirty="0" err="1" smtClean="0"/>
              <a:t>necessary</a:t>
            </a:r>
            <a:r>
              <a:rPr lang="de-DE" dirty="0" smtClean="0"/>
              <a:t>, </a:t>
            </a:r>
            <a:r>
              <a:rPr lang="de-DE" dirty="0" err="1" smtClean="0"/>
              <a:t>which</a:t>
            </a:r>
            <a:r>
              <a:rPr lang="de-DE" dirty="0" smtClean="0"/>
              <a:t> </a:t>
            </a:r>
            <a:r>
              <a:rPr lang="de-DE" dirty="0" err="1" smtClean="0"/>
              <a:t>contain</a:t>
            </a:r>
            <a:r>
              <a:rPr lang="de-DE" dirty="0" smtClean="0"/>
              <a:t> </a:t>
            </a:r>
            <a:r>
              <a:rPr lang="de-DE" dirty="0" smtClean="0"/>
              <a:t>a </a:t>
            </a:r>
            <a:r>
              <a:rPr lang="de-DE" dirty="0" err="1" smtClean="0"/>
              <a:t>serious</a:t>
            </a:r>
            <a:r>
              <a:rPr lang="de-DE" dirty="0" smtClean="0"/>
              <a:t> </a:t>
            </a:r>
            <a:r>
              <a:rPr lang="de-DE" dirty="0" err="1" smtClean="0"/>
              <a:t>problem</a:t>
            </a:r>
            <a:r>
              <a:rPr lang="de-DE" dirty="0" smtClean="0"/>
              <a:t> </a:t>
            </a:r>
            <a:r>
              <a:rPr lang="de-DE" dirty="0" err="1" smtClean="0"/>
              <a:t>to</a:t>
            </a:r>
            <a:r>
              <a:rPr lang="de-DE" dirty="0" smtClean="0"/>
              <a:t> </a:t>
            </a:r>
            <a:r>
              <a:rPr lang="de-DE" dirty="0" err="1" smtClean="0"/>
              <a:t>be</a:t>
            </a:r>
            <a:r>
              <a:rPr lang="de-DE" dirty="0" smtClean="0"/>
              <a:t> </a:t>
            </a:r>
            <a:r>
              <a:rPr lang="de-DE" dirty="0" err="1" smtClean="0"/>
              <a:t>posed</a:t>
            </a:r>
            <a:r>
              <a:rPr lang="de-DE" dirty="0" smtClean="0"/>
              <a:t> </a:t>
            </a:r>
            <a:r>
              <a:rPr lang="de-DE" dirty="0" err="1" smtClean="0"/>
              <a:t>or</a:t>
            </a:r>
            <a:r>
              <a:rPr lang="de-DE" dirty="0" smtClean="0"/>
              <a:t> </a:t>
            </a:r>
            <a:r>
              <a:rPr lang="de-DE" dirty="0" err="1" smtClean="0"/>
              <a:t>question</a:t>
            </a:r>
            <a:r>
              <a:rPr lang="de-DE" dirty="0" smtClean="0"/>
              <a:t> </a:t>
            </a:r>
            <a:r>
              <a:rPr lang="de-DE" dirty="0" err="1" smtClean="0"/>
              <a:t>to</a:t>
            </a:r>
            <a:r>
              <a:rPr lang="de-DE" dirty="0" smtClean="0"/>
              <a:t> </a:t>
            </a:r>
            <a:r>
              <a:rPr lang="de-DE" dirty="0" err="1" smtClean="0"/>
              <a:t>be</a:t>
            </a:r>
            <a:r>
              <a:rPr lang="de-DE" dirty="0" smtClean="0"/>
              <a:t> </a:t>
            </a:r>
            <a:r>
              <a:rPr lang="de-DE" dirty="0" err="1" smtClean="0"/>
              <a:t>anwered</a:t>
            </a:r>
            <a:r>
              <a:rPr lang="de-DE" dirty="0" smtClean="0"/>
              <a:t>. </a:t>
            </a:r>
          </a:p>
          <a:p>
            <a:pPr marL="0" indent="0"/>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62</a:t>
            </a:fld>
            <a:endParaRPr lang="de-DE" dirty="0"/>
          </a:p>
        </p:txBody>
      </p:sp>
    </p:spTree>
    <p:extLst>
      <p:ext uri="{BB962C8B-B14F-4D97-AF65-F5344CB8AC3E}">
        <p14:creationId xmlns:p14="http://schemas.microsoft.com/office/powerpoint/2010/main" val="15032867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solidFill>
          <a:schemeClr val="accent6">
            <a:lumMod val="7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850" y="2205038"/>
            <a:ext cx="8424863" cy="3887787"/>
          </a:xfrm>
        </p:spPr>
        <p:txBody>
          <a:bodyPr>
            <a:noAutofit/>
          </a:bodyPr>
          <a:lstStyle/>
          <a:p>
            <a:pPr eaLnBrk="1" hangingPunct="1">
              <a:defRPr/>
            </a:pPr>
            <a:r>
              <a:rPr lang="en-GB" sz="3600" dirty="0" smtClean="0">
                <a:effectLst>
                  <a:outerShdw blurRad="38100" dist="38100" dir="2700000" algn="tl">
                    <a:srgbClr val="000000">
                      <a:alpha val="43137"/>
                    </a:srgbClr>
                  </a:outerShdw>
                </a:effectLst>
              </a:rPr>
              <a:t>Thank you very much for your attention.</a:t>
            </a:r>
            <a:endParaRPr lang="en-GB" sz="3600" dirty="0">
              <a:effectLst>
                <a:outerShdw blurRad="38100" dist="38100" dir="2700000" algn="tl">
                  <a:srgbClr val="000000">
                    <a:alpha val="43137"/>
                  </a:srgbClr>
                </a:outerShdw>
              </a:effectLst>
            </a:endParaRPr>
          </a:p>
        </p:txBody>
      </p:sp>
      <p:sp>
        <p:nvSpPr>
          <p:cNvPr id="2" name="Foliennummernplatzhalter 1"/>
          <p:cNvSpPr>
            <a:spLocks noGrp="1"/>
          </p:cNvSpPr>
          <p:nvPr>
            <p:ph type="sldNum" sz="quarter" idx="10"/>
          </p:nvPr>
        </p:nvSpPr>
        <p:spPr>
          <a:xfrm>
            <a:off x="8264724" y="6525344"/>
            <a:ext cx="515937" cy="215900"/>
          </a:xfrm>
          <a:solidFill>
            <a:schemeClr val="accent6">
              <a:lumMod val="75000"/>
            </a:schemeClr>
          </a:solidFill>
        </p:spPr>
        <p:txBody>
          <a:bodyPr/>
          <a:lstStyle/>
          <a:p>
            <a:pPr>
              <a:defRPr/>
            </a:pPr>
            <a:fld id="{FDCB684A-9735-47E8-ADA9-DE7F9A5E45F4}" type="slidenum">
              <a:rPr lang="de-DE" smtClean="0"/>
              <a:pPr>
                <a:defRPr/>
              </a:pPr>
              <a:t>63</a:t>
            </a:fld>
            <a:endParaRPr lang="de-DE"/>
          </a:p>
        </p:txBody>
      </p:sp>
    </p:spTree>
    <p:extLst>
      <p:ext uri="{BB962C8B-B14F-4D97-AF65-F5344CB8AC3E}">
        <p14:creationId xmlns:p14="http://schemas.microsoft.com/office/powerpoint/2010/main" val="229400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GB" altLang="de-DE" dirty="0">
                <a:cs typeface="Times New Roman" pitchFamily="18" charset="0"/>
              </a:rPr>
              <a:t>Milestone for recent international initiatives for implementing modelling approaches in mathematics education:</a:t>
            </a:r>
            <a:endParaRPr lang="de-DE" dirty="0"/>
          </a:p>
        </p:txBody>
      </p:sp>
      <p:sp>
        <p:nvSpPr>
          <p:cNvPr id="3" name="Inhaltsplatzhalter 2"/>
          <p:cNvSpPr>
            <a:spLocks noGrp="1"/>
          </p:cNvSpPr>
          <p:nvPr>
            <p:ph idx="1"/>
          </p:nvPr>
        </p:nvSpPr>
        <p:spPr>
          <a:xfrm>
            <a:off x="395536" y="2565312"/>
            <a:ext cx="8352000" cy="3672000"/>
          </a:xfrm>
        </p:spPr>
        <p:txBody>
          <a:bodyPr/>
          <a:lstStyle/>
          <a:p>
            <a:pPr>
              <a:lnSpc>
                <a:spcPct val="90000"/>
              </a:lnSpc>
              <a:spcAft>
                <a:spcPct val="10000"/>
              </a:spcAft>
            </a:pPr>
            <a:r>
              <a:rPr lang="en-GB" altLang="de-DE" b="1" dirty="0" smtClean="0">
                <a:cs typeface="Times New Roman" pitchFamily="18" charset="0"/>
              </a:rPr>
              <a:t>Hans </a:t>
            </a:r>
            <a:r>
              <a:rPr lang="en-GB" altLang="de-DE" b="1" dirty="0" err="1">
                <a:cs typeface="Times New Roman" pitchFamily="18" charset="0"/>
              </a:rPr>
              <a:t>Freudenthal’s</a:t>
            </a:r>
            <a:r>
              <a:rPr lang="en-GB" altLang="de-DE" b="1" dirty="0">
                <a:cs typeface="Times New Roman" pitchFamily="18" charset="0"/>
              </a:rPr>
              <a:t> </a:t>
            </a:r>
            <a:r>
              <a:rPr lang="en-GB" altLang="de-DE" dirty="0">
                <a:cs typeface="Times New Roman" pitchFamily="18" charset="0"/>
              </a:rPr>
              <a:t>Symposium “</a:t>
            </a:r>
            <a:r>
              <a:rPr lang="en-GB" altLang="de-DE" b="1" dirty="0">
                <a:cs typeface="Times New Roman" pitchFamily="18" charset="0"/>
              </a:rPr>
              <a:t>How to teach mathematics so as to be useful</a:t>
            </a:r>
            <a:r>
              <a:rPr lang="en-GB" altLang="de-DE" dirty="0">
                <a:cs typeface="Times New Roman" pitchFamily="18" charset="0"/>
              </a:rPr>
              <a:t>”  in </a:t>
            </a:r>
            <a:r>
              <a:rPr lang="en-GB" altLang="de-DE" dirty="0" smtClean="0">
                <a:cs typeface="Times New Roman" pitchFamily="18" charset="0"/>
              </a:rPr>
              <a:t>1968, </a:t>
            </a:r>
            <a:r>
              <a:rPr lang="en-GB" altLang="de-DE" b="1" dirty="0" smtClean="0">
                <a:cs typeface="Times New Roman" pitchFamily="18" charset="0"/>
              </a:rPr>
              <a:t>ICME-1</a:t>
            </a:r>
            <a:r>
              <a:rPr lang="en-GB" altLang="de-DE" dirty="0" smtClean="0">
                <a:cs typeface="Times New Roman" pitchFamily="18" charset="0"/>
              </a:rPr>
              <a:t>, in Exeter,  </a:t>
            </a:r>
            <a:r>
              <a:rPr lang="en-GB" altLang="de-DE" dirty="0">
                <a:cs typeface="Times New Roman" pitchFamily="18" charset="0"/>
              </a:rPr>
              <a:t>proceedings published </a:t>
            </a:r>
            <a:r>
              <a:rPr lang="en-GB" altLang="de-DE" dirty="0" smtClean="0">
                <a:cs typeface="Times New Roman" pitchFamily="18" charset="0"/>
              </a:rPr>
              <a:t>as first </a:t>
            </a:r>
            <a:r>
              <a:rPr lang="en-GB" altLang="de-DE" dirty="0" smtClean="0">
                <a:cs typeface="Times New Roman" pitchFamily="18" charset="0"/>
              </a:rPr>
              <a:t>volume of Educational </a:t>
            </a:r>
            <a:r>
              <a:rPr lang="en-GB" altLang="de-DE" dirty="0">
                <a:cs typeface="Times New Roman" pitchFamily="18" charset="0"/>
              </a:rPr>
              <a:t>Studies in Mathematics in 1969. </a:t>
            </a:r>
          </a:p>
          <a:p>
            <a:pPr>
              <a:lnSpc>
                <a:spcPct val="90000"/>
              </a:lnSpc>
              <a:spcAft>
                <a:spcPct val="10000"/>
              </a:spcAft>
            </a:pPr>
            <a:r>
              <a:rPr lang="en-GB" altLang="de-DE" dirty="0">
                <a:cs typeface="Times New Roman" pitchFamily="18" charset="0"/>
              </a:rPr>
              <a:t>In his welcome speech, </a:t>
            </a:r>
            <a:r>
              <a:rPr lang="en-GB" altLang="de-DE" dirty="0" smtClean="0">
                <a:cs typeface="Times New Roman" pitchFamily="18" charset="0"/>
              </a:rPr>
              <a:t>“</a:t>
            </a:r>
            <a:r>
              <a:rPr lang="en-GB" altLang="de-DE" b="1" dirty="0" smtClean="0">
                <a:cs typeface="Times New Roman" pitchFamily="18" charset="0"/>
              </a:rPr>
              <a:t>Why to teach mathematics so as to be useful</a:t>
            </a:r>
            <a:r>
              <a:rPr lang="en-GB" altLang="de-DE" dirty="0" smtClean="0">
                <a:cs typeface="Times New Roman" pitchFamily="18" charset="0"/>
              </a:rPr>
              <a:t>”, </a:t>
            </a:r>
            <a:r>
              <a:rPr lang="en-GB" altLang="de-DE" dirty="0" err="1" smtClean="0">
                <a:cs typeface="Times New Roman" pitchFamily="18" charset="0"/>
              </a:rPr>
              <a:t>Freudenthal</a:t>
            </a:r>
            <a:r>
              <a:rPr lang="en-GB" altLang="de-DE" dirty="0" smtClean="0">
                <a:cs typeface="Times New Roman" pitchFamily="18" charset="0"/>
              </a:rPr>
              <a:t> made </a:t>
            </a:r>
            <a:r>
              <a:rPr lang="en-GB" altLang="de-DE" dirty="0">
                <a:cs typeface="Times New Roman" pitchFamily="18" charset="0"/>
              </a:rPr>
              <a:t>a strong plea to </a:t>
            </a:r>
            <a:r>
              <a:rPr lang="en-GB" altLang="de-DE" dirty="0" smtClean="0">
                <a:cs typeface="Times New Roman" pitchFamily="18" charset="0"/>
              </a:rPr>
              <a:t>change mathematics education, to include </a:t>
            </a:r>
            <a:r>
              <a:rPr lang="en-GB" altLang="de-DE" dirty="0">
                <a:cs typeface="Times New Roman" pitchFamily="18" charset="0"/>
              </a:rPr>
              <a:t>real world examples and modelling into mathematics education in order to make mathematics </a:t>
            </a:r>
            <a:r>
              <a:rPr lang="en-GB" altLang="de-DE" b="1" dirty="0">
                <a:cs typeface="Times New Roman" pitchFamily="18" charset="0"/>
              </a:rPr>
              <a:t>more meaningful </a:t>
            </a:r>
            <a:r>
              <a:rPr lang="en-GB" altLang="de-DE" dirty="0">
                <a:cs typeface="Times New Roman" pitchFamily="18" charset="0"/>
              </a:rPr>
              <a:t>for </a:t>
            </a:r>
            <a:r>
              <a:rPr lang="en-GB" altLang="de-DE" b="1" dirty="0">
                <a:cs typeface="Times New Roman" pitchFamily="18" charset="0"/>
              </a:rPr>
              <a:t>students</a:t>
            </a:r>
            <a:r>
              <a:rPr lang="en-GB" altLang="de-DE" dirty="0">
                <a:cs typeface="Times New Roman" pitchFamily="18" charset="0"/>
              </a:rPr>
              <a:t>. The connection to real </a:t>
            </a:r>
            <a:r>
              <a:rPr lang="en-GB" altLang="de-DE" dirty="0" smtClean="0">
                <a:cs typeface="Times New Roman" pitchFamily="18" charset="0"/>
              </a:rPr>
              <a:t>life, </a:t>
            </a:r>
            <a:r>
              <a:rPr lang="en-GB" altLang="de-DE" b="1" dirty="0" smtClean="0">
                <a:cs typeface="Times New Roman" pitchFamily="18" charset="0"/>
              </a:rPr>
              <a:t>mathematizing the world</a:t>
            </a:r>
            <a:r>
              <a:rPr lang="en-GB" altLang="de-DE" dirty="0" smtClean="0">
                <a:cs typeface="Times New Roman" pitchFamily="18" charset="0"/>
              </a:rPr>
              <a:t>,  was important for  him. </a:t>
            </a:r>
          </a:p>
          <a:p>
            <a:pPr>
              <a:lnSpc>
                <a:spcPct val="90000"/>
              </a:lnSpc>
              <a:spcAft>
                <a:spcPct val="10000"/>
              </a:spcAft>
            </a:pPr>
            <a:r>
              <a:rPr lang="en-GB" altLang="de-DE" dirty="0" smtClean="0">
                <a:cs typeface="Times New Roman" pitchFamily="18" charset="0"/>
              </a:rPr>
              <a:t>He criticises  the usual teaching approaches, unfortunately still common in many classrooms until today: </a:t>
            </a:r>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7</a:t>
            </a:fld>
            <a:endParaRPr lang="de-DE" dirty="0"/>
          </a:p>
        </p:txBody>
      </p:sp>
    </p:spTree>
    <p:extLst>
      <p:ext uri="{BB962C8B-B14F-4D97-AF65-F5344CB8AC3E}">
        <p14:creationId xmlns:p14="http://schemas.microsoft.com/office/powerpoint/2010/main" val="18603246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23528" y="1700808"/>
            <a:ext cx="8424472" cy="4311192"/>
          </a:xfrm>
        </p:spPr>
        <p:txBody>
          <a:bodyPr/>
          <a:lstStyle/>
          <a:p>
            <a:r>
              <a:rPr lang="en-US" dirty="0"/>
              <a:t>	</a:t>
            </a:r>
            <a:r>
              <a:rPr lang="en-US" dirty="0" smtClean="0"/>
              <a:t>“There </a:t>
            </a:r>
            <a:r>
              <a:rPr lang="en-US" dirty="0"/>
              <a:t>are two extreme attitudes</a:t>
            </a:r>
            <a:r>
              <a:rPr lang="en-US" dirty="0" smtClean="0"/>
              <a:t>: to </a:t>
            </a:r>
            <a:r>
              <a:rPr lang="en-US" dirty="0"/>
              <a:t>teach mathematics with no other relation to its use than the </a:t>
            </a:r>
            <a:r>
              <a:rPr lang="en-US" dirty="0" smtClean="0"/>
              <a:t>hope that </a:t>
            </a:r>
            <a:r>
              <a:rPr lang="en-US" dirty="0"/>
              <a:t>students will be able to apply it whenever they need to. If anything, </a:t>
            </a:r>
            <a:r>
              <a:rPr lang="en-US" dirty="0" smtClean="0"/>
              <a:t>this hope </a:t>
            </a:r>
            <a:r>
              <a:rPr lang="en-US" dirty="0"/>
              <a:t>has proved idle. The huge majority of students are not able to </a:t>
            </a:r>
            <a:r>
              <a:rPr lang="en-US" dirty="0" smtClean="0"/>
              <a:t>apply their </a:t>
            </a:r>
            <a:r>
              <a:rPr lang="en-US" dirty="0"/>
              <a:t>mathematical classroom experiences, neither in the physics or </a:t>
            </a:r>
            <a:r>
              <a:rPr lang="en-US" dirty="0" smtClean="0"/>
              <a:t>chemistry school </a:t>
            </a:r>
            <a:r>
              <a:rPr lang="en-US" dirty="0"/>
              <a:t>laboratory nor in the most trivial situations of daily life. </a:t>
            </a:r>
            <a:r>
              <a:rPr lang="en-US" dirty="0" smtClean="0"/>
              <a:t>The opposite </a:t>
            </a:r>
            <a:r>
              <a:rPr lang="en-US" dirty="0"/>
              <a:t>attitude would be to teach useful mathematics. </a:t>
            </a:r>
            <a:r>
              <a:rPr lang="en-US" dirty="0" smtClean="0"/>
              <a:t>… that </a:t>
            </a:r>
            <a:r>
              <a:rPr lang="en-US" dirty="0"/>
              <a:t>this is not what I mean when </a:t>
            </a:r>
            <a:r>
              <a:rPr lang="en-US" dirty="0" smtClean="0"/>
              <a:t>speaking about </a:t>
            </a:r>
            <a:r>
              <a:rPr lang="en-US" dirty="0"/>
              <a:t>mathematics being taught to be useful. The disadvantage of </a:t>
            </a:r>
            <a:r>
              <a:rPr lang="en-US" dirty="0" smtClean="0"/>
              <a:t>useful mathematics </a:t>
            </a:r>
            <a:r>
              <a:rPr lang="en-US" dirty="0"/>
              <a:t>is that it may prove useful as long as the context does </a:t>
            </a:r>
            <a:r>
              <a:rPr lang="en-US" dirty="0" smtClean="0"/>
              <a:t>not change</a:t>
            </a:r>
            <a:r>
              <a:rPr lang="en-US" dirty="0"/>
              <a:t>, and not a bit longer, and this is just the contrary of what </a:t>
            </a:r>
            <a:r>
              <a:rPr lang="en-US" dirty="0" smtClean="0"/>
              <a:t>true mathematics </a:t>
            </a:r>
            <a:r>
              <a:rPr lang="en-US" dirty="0"/>
              <a:t>should be. Indeed it is the </a:t>
            </a:r>
            <a:r>
              <a:rPr lang="en-US" dirty="0" err="1"/>
              <a:t>marvellous</a:t>
            </a:r>
            <a:r>
              <a:rPr lang="en-US" dirty="0"/>
              <a:t> power of mathematics </a:t>
            </a:r>
            <a:r>
              <a:rPr lang="en-US" dirty="0" smtClean="0"/>
              <a:t>to eliminate </a:t>
            </a:r>
            <a:r>
              <a:rPr lang="en-US" dirty="0"/>
              <a:t>the context, and to put the remainder into a mathematical form </a:t>
            </a:r>
            <a:r>
              <a:rPr lang="en-US" dirty="0" smtClean="0"/>
              <a:t>in which </a:t>
            </a:r>
            <a:r>
              <a:rPr lang="en-US" dirty="0"/>
              <a:t>it can be used time and again</a:t>
            </a:r>
            <a:r>
              <a:rPr lang="en-US" dirty="0" smtClean="0"/>
              <a:t>.”</a:t>
            </a:r>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8</a:t>
            </a:fld>
            <a:endParaRPr lang="de-DE" dirty="0"/>
          </a:p>
        </p:txBody>
      </p:sp>
    </p:spTree>
    <p:extLst>
      <p:ext uri="{BB962C8B-B14F-4D97-AF65-F5344CB8AC3E}">
        <p14:creationId xmlns:p14="http://schemas.microsoft.com/office/powerpoint/2010/main" val="308173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a:lnSpc>
                <a:spcPct val="90000"/>
              </a:lnSpc>
              <a:spcAft>
                <a:spcPct val="10000"/>
              </a:spcAft>
            </a:pPr>
            <a:r>
              <a:rPr lang="en-GB" altLang="de-DE" dirty="0">
                <a:cs typeface="Times New Roman" pitchFamily="18" charset="0"/>
              </a:rPr>
              <a:t>He concludes: </a:t>
            </a:r>
          </a:p>
          <a:p>
            <a:pPr>
              <a:lnSpc>
                <a:spcPct val="90000"/>
              </a:lnSpc>
              <a:spcAft>
                <a:spcPct val="10000"/>
              </a:spcAft>
            </a:pPr>
            <a:r>
              <a:rPr lang="en-GB" dirty="0">
                <a:cs typeface="Times New Roman" pitchFamily="18" charset="0"/>
              </a:rPr>
              <a:t>”I</a:t>
            </a:r>
            <a:r>
              <a:rPr lang="en-US" dirty="0"/>
              <a:t> am convinced that, if we do not succeed in teaching mathematics so as to be useful, users of mathematics will decide that mathematics is too important a teaching matter to be taught by the mathematics teacher. Of course this would be the end of all mathematical education.”</a:t>
            </a:r>
            <a:endParaRPr lang="de-DE" altLang="de-DE" dirty="0">
              <a:cs typeface="Times New Roman" pitchFamily="18" charset="0"/>
            </a:endParaRPr>
          </a:p>
          <a:p>
            <a:endParaRPr lang="de-DE" dirty="0"/>
          </a:p>
        </p:txBody>
      </p:sp>
      <p:sp>
        <p:nvSpPr>
          <p:cNvPr id="4" name="Foliennummernplatzhalter 3"/>
          <p:cNvSpPr>
            <a:spLocks noGrp="1"/>
          </p:cNvSpPr>
          <p:nvPr>
            <p:ph type="sldNum" sz="quarter" idx="10"/>
          </p:nvPr>
        </p:nvSpPr>
        <p:spPr/>
        <p:txBody>
          <a:bodyPr/>
          <a:lstStyle/>
          <a:p>
            <a:pPr>
              <a:defRPr/>
            </a:pPr>
            <a:fld id="{48104A06-42EE-47CF-BB8A-EEDBA6FEE3C1}" type="slidenum">
              <a:rPr lang="de-DE" smtClean="0"/>
              <a:pPr>
                <a:defRPr/>
              </a:pPr>
              <a:t>9</a:t>
            </a:fld>
            <a:endParaRPr lang="de-DE" dirty="0"/>
          </a:p>
        </p:txBody>
      </p:sp>
    </p:spTree>
    <p:extLst>
      <p:ext uri="{BB962C8B-B14F-4D97-AF65-F5344CB8AC3E}">
        <p14:creationId xmlns:p14="http://schemas.microsoft.com/office/powerpoint/2010/main" val="29539323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UHH-Vorlage-Bild-">
  <a:themeElements>
    <a:clrScheme name="UHH101101">
      <a:dk1>
        <a:sysClr val="windowText" lastClr="000000"/>
      </a:dk1>
      <a:lt1>
        <a:sysClr val="window" lastClr="FFFFFF"/>
      </a:lt1>
      <a:dk2>
        <a:srgbClr val="DCDCDC"/>
      </a:dk2>
      <a:lt2>
        <a:srgbClr val="888888"/>
      </a:lt2>
      <a:accent1>
        <a:srgbClr val="E2001A"/>
      </a:accent1>
      <a:accent2>
        <a:srgbClr val="888888"/>
      </a:accent2>
      <a:accent3>
        <a:srgbClr val="DCDCDC"/>
      </a:accent3>
      <a:accent4>
        <a:srgbClr val="000000"/>
      </a:accent4>
      <a:accent5>
        <a:srgbClr val="FFFFFF"/>
      </a:accent5>
      <a:accent6>
        <a:srgbClr val="B4B4B4"/>
      </a:accent6>
      <a:hlink>
        <a:srgbClr val="2F75FF"/>
      </a:hlink>
      <a:folHlink>
        <a:srgbClr val="800080"/>
      </a:folHlink>
    </a:clrScheme>
    <a:fontScheme name="UHH10110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UHH-Vorlage-FürZweitlogoObenRechts-">
  <a:themeElements>
    <a:clrScheme name="UHH101101">
      <a:dk1>
        <a:sysClr val="windowText" lastClr="000000"/>
      </a:dk1>
      <a:lt1>
        <a:sysClr val="window" lastClr="FFFFFF"/>
      </a:lt1>
      <a:dk2>
        <a:srgbClr val="DCDCDC"/>
      </a:dk2>
      <a:lt2>
        <a:srgbClr val="888888"/>
      </a:lt2>
      <a:accent1>
        <a:srgbClr val="E2001A"/>
      </a:accent1>
      <a:accent2>
        <a:srgbClr val="888888"/>
      </a:accent2>
      <a:accent3>
        <a:srgbClr val="DCDCDC"/>
      </a:accent3>
      <a:accent4>
        <a:srgbClr val="000000"/>
      </a:accent4>
      <a:accent5>
        <a:srgbClr val="FFFFFF"/>
      </a:accent5>
      <a:accent6>
        <a:srgbClr val="B4B4B4"/>
      </a:accent6>
      <a:hlink>
        <a:srgbClr val="2F75FF"/>
      </a:hlink>
      <a:folHlink>
        <a:srgbClr val="800080"/>
      </a:folHlink>
    </a:clrScheme>
    <a:fontScheme name="UHH10110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UHH-Vorlage-FürZweitlogoObenRechts-ExtraKlein">
  <a:themeElements>
    <a:clrScheme name="UHH101101">
      <a:dk1>
        <a:sysClr val="windowText" lastClr="000000"/>
      </a:dk1>
      <a:lt1>
        <a:sysClr val="window" lastClr="FFFFFF"/>
      </a:lt1>
      <a:dk2>
        <a:srgbClr val="DCDCDC"/>
      </a:dk2>
      <a:lt2>
        <a:srgbClr val="888888"/>
      </a:lt2>
      <a:accent1>
        <a:srgbClr val="E2001A"/>
      </a:accent1>
      <a:accent2>
        <a:srgbClr val="888888"/>
      </a:accent2>
      <a:accent3>
        <a:srgbClr val="DCDCDC"/>
      </a:accent3>
      <a:accent4>
        <a:srgbClr val="000000"/>
      </a:accent4>
      <a:accent5>
        <a:srgbClr val="FFFFFF"/>
      </a:accent5>
      <a:accent6>
        <a:srgbClr val="B4B4B4"/>
      </a:accent6>
      <a:hlink>
        <a:srgbClr val="2F75FF"/>
      </a:hlink>
      <a:folHlink>
        <a:srgbClr val="800080"/>
      </a:folHlink>
    </a:clrScheme>
    <a:fontScheme name="UHH101101">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UHH-PowerPoint-Vorlage_101105v05B_blanko</Template>
  <TotalTime>0</TotalTime>
  <Words>4425</Words>
  <Application>Microsoft Office PowerPoint</Application>
  <PresentationFormat>Bildschirmpräsentation (4:3)</PresentationFormat>
  <Paragraphs>438</Paragraphs>
  <Slides>63</Slides>
  <Notes>4</Notes>
  <HiddenSlides>0</HiddenSlides>
  <MMClips>0</MMClips>
  <ScaleCrop>false</ScaleCrop>
  <HeadingPairs>
    <vt:vector size="4" baseType="variant">
      <vt:variant>
        <vt:lpstr>Design</vt:lpstr>
      </vt:variant>
      <vt:variant>
        <vt:i4>3</vt:i4>
      </vt:variant>
      <vt:variant>
        <vt:lpstr>Folientitel</vt:lpstr>
      </vt:variant>
      <vt:variant>
        <vt:i4>63</vt:i4>
      </vt:variant>
    </vt:vector>
  </HeadingPairs>
  <TitlesOfParts>
    <vt:vector size="66" baseType="lpstr">
      <vt:lpstr>1.-UHH-Vorlage-Bild-</vt:lpstr>
      <vt:lpstr>2.-UHH-Vorlage-FürZweitlogoObenRechts-</vt:lpstr>
      <vt:lpstr>3.-UHH-Vorlage-FürZweitlogoObenRechts-ExtraKlein</vt:lpstr>
      <vt:lpstr>   Preparing for the future: the role of mathematical modelling    </vt:lpstr>
      <vt:lpstr>Structure</vt:lpstr>
      <vt:lpstr> </vt:lpstr>
      <vt:lpstr>1. Theoretical framework</vt:lpstr>
      <vt:lpstr>Ubiratan D’Ambrosio in “ZDM – The International Journal on Mathematics Education”,  issue 1-2 in 2007: </vt:lpstr>
      <vt:lpstr>PowerPoint-Präsentation</vt:lpstr>
      <vt:lpstr>Milestone for recent international initiatives for implementing modelling approaches in mathematics education:</vt:lpstr>
      <vt:lpstr>PowerPoint-Präsentation</vt:lpstr>
      <vt:lpstr>PowerPoint-Präsentation</vt:lpstr>
      <vt:lpstr>What does it mean to teach mathematics so as to be useful, to teach mathematics in such a way that students can use it in order to solve real world problems?  </vt:lpstr>
      <vt:lpstr>Overview on the current debate</vt:lpstr>
      <vt:lpstr>What do we want to achieve - goals of modelling in mathematics education</vt:lpstr>
      <vt:lpstr>Different international perspectives on modelling </vt:lpstr>
      <vt:lpstr>PowerPoint-Präsentation</vt:lpstr>
      <vt:lpstr>PowerPoint-Präsentation</vt:lpstr>
      <vt:lpstr>As kind of meta-perspective </vt:lpstr>
      <vt:lpstr>How do we model? </vt:lpstr>
      <vt:lpstr>PowerPoint-Präsentation</vt:lpstr>
      <vt:lpstr>Simple modelling example from emergency preparedness: </vt:lpstr>
      <vt:lpstr>Real situation: </vt:lpstr>
      <vt:lpstr>Understanding and simplifying…</vt:lpstr>
      <vt:lpstr>Mathematising…</vt:lpstr>
      <vt:lpstr>Mathematical working…</vt:lpstr>
      <vt:lpstr>Mathematical working…</vt:lpstr>
      <vt:lpstr>Interpreting…</vt:lpstr>
      <vt:lpstr>Validating…</vt:lpstr>
      <vt:lpstr>Currently: focus on modelling competencies </vt:lpstr>
      <vt:lpstr>Modelling competencies in the KOM-project</vt:lpstr>
      <vt:lpstr>Modelling cycle (Kaiser &amp; Stender, 2013)</vt:lpstr>
      <vt:lpstr>Description of modelling competencies along the modelling process with sub-competencies (Blum &amp; Kaiser, 1997 and continuation by Maaß, 2004)</vt:lpstr>
      <vt:lpstr>2. Promotion of modelling competencies</vt:lpstr>
      <vt:lpstr>How can we promote modelling competencies in mathematics education? </vt:lpstr>
      <vt:lpstr>Consequences for organising the inclusion modelling examples in schools – two extremes: </vt:lpstr>
      <vt:lpstr>Prologue by David Burghes Proceedings ICTMA 1, 1983, Exeter</vt:lpstr>
      <vt:lpstr> Authentic modelling problems in the context of modelling weeks in Hamburg</vt:lpstr>
      <vt:lpstr>Characteristics of modelling activities</vt:lpstr>
      <vt:lpstr>Aims and characteristics of activities </vt:lpstr>
      <vt:lpstr>Characteristics of the examples and activities</vt:lpstr>
      <vt:lpstr>PowerPoint-Präsentation</vt:lpstr>
      <vt:lpstr> How can bush fires be hold off by cutting lanes?   </vt:lpstr>
      <vt:lpstr>Simplify the situation, idealise and structure - Real model - </vt:lpstr>
      <vt:lpstr>Mathematise the real model - Mathematical model – </vt:lpstr>
      <vt:lpstr>Mathematical work and results</vt:lpstr>
      <vt:lpstr>Mathematical work and mathematical results</vt:lpstr>
      <vt:lpstr>Interpretation of the mathematical results - Real results – </vt:lpstr>
      <vt:lpstr>Advanced mathematical model</vt:lpstr>
      <vt:lpstr>Characteristical activities within our modelling activities with students</vt:lpstr>
      <vt:lpstr>Characteristical activities within our modelling activities with students</vt:lpstr>
      <vt:lpstr>PowerPoint-Präsentation</vt:lpstr>
      <vt:lpstr>Selected results of empirical studies</vt:lpstr>
      <vt:lpstr>Summary of these evaluation results</vt:lpstr>
      <vt:lpstr>Evaluation of students‘ reactions</vt:lpstr>
      <vt:lpstr>“From your point of view, what did you learn when dealing with the modelling example?” </vt:lpstr>
      <vt:lpstr>Students‘ voices</vt:lpstr>
      <vt:lpstr>“Should these examples be increasingly dealt with as part of regular maths classes or would you reject this?”</vt:lpstr>
      <vt:lpstr>3. Related approaches: mathematical      literacy and numeracy</vt:lpstr>
      <vt:lpstr>PowerPoint-Präsentation</vt:lpstr>
      <vt:lpstr>Similar approach: Numeracy </vt:lpstr>
      <vt:lpstr>Distinguishing numeracy from mathematics and modelling </vt:lpstr>
      <vt:lpstr>Numeracy is an across the curriculum commitment </vt:lpstr>
      <vt:lpstr>Important questions for next conference :</vt:lpstr>
      <vt:lpstr>To summarise: </vt:lpstr>
      <vt:lpstr>Thank you very much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gruenewald</dc:creator>
  <cp:lastModifiedBy>GabrieleKaiser</cp:lastModifiedBy>
  <cp:revision>884</cp:revision>
  <dcterms:created xsi:type="dcterms:W3CDTF">2011-04-18T12:38:09Z</dcterms:created>
  <dcterms:modified xsi:type="dcterms:W3CDTF">2014-02-15T16:15:15Z</dcterms:modified>
</cp:coreProperties>
</file>